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324" r:id="rId2"/>
    <p:sldId id="265" r:id="rId3"/>
    <p:sldId id="421" r:id="rId4"/>
    <p:sldId id="435" r:id="rId5"/>
    <p:sldId id="436" r:id="rId6"/>
    <p:sldId id="429" r:id="rId7"/>
    <p:sldId id="432" r:id="rId8"/>
    <p:sldId id="413" r:id="rId9"/>
    <p:sldId id="419" r:id="rId10"/>
    <p:sldId id="403" r:id="rId11"/>
    <p:sldId id="370" r:id="rId12"/>
    <p:sldId id="367" r:id="rId13"/>
    <p:sldId id="375" r:id="rId14"/>
    <p:sldId id="376" r:id="rId15"/>
    <p:sldId id="378" r:id="rId16"/>
    <p:sldId id="404" r:id="rId17"/>
    <p:sldId id="379" r:id="rId18"/>
    <p:sldId id="381" r:id="rId19"/>
    <p:sldId id="388" r:id="rId20"/>
    <p:sldId id="389" r:id="rId21"/>
    <p:sldId id="410" r:id="rId22"/>
    <p:sldId id="437" r:id="rId23"/>
    <p:sldId id="434" r:id="rId24"/>
    <p:sldId id="411" r:id="rId25"/>
    <p:sldId id="412" r:id="rId26"/>
    <p:sldId id="433" r:id="rId27"/>
    <p:sldId id="393" r:id="rId28"/>
    <p:sldId id="394" r:id="rId29"/>
    <p:sldId id="396" r:id="rId30"/>
    <p:sldId id="426" r:id="rId31"/>
    <p:sldId id="427" r:id="rId32"/>
    <p:sldId id="428" r:id="rId33"/>
    <p:sldId id="415" r:id="rId34"/>
    <p:sldId id="407" r:id="rId35"/>
    <p:sldId id="386" r:id="rId36"/>
    <p:sldId id="409" r:id="rId37"/>
    <p:sldId id="405" r:id="rId38"/>
    <p:sldId id="387" r:id="rId3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IN-pc" initials="S" lastIdx="1" clrIdx="0">
    <p:extLst>
      <p:ext uri="{19B8F6BF-5375-455C-9EA6-DF929625EA0E}">
        <p15:presenceInfo xmlns:p15="http://schemas.microsoft.com/office/powerpoint/2012/main" userId="SIMIN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BFFDE"/>
    <a:srgbClr val="A3E1E0"/>
    <a:srgbClr val="51E806"/>
    <a:srgbClr val="FF3399"/>
    <a:srgbClr val="3FCDFF"/>
    <a:srgbClr val="19C3FF"/>
    <a:srgbClr val="2DC8FF"/>
    <a:srgbClr val="EAF9FC"/>
    <a:srgbClr val="88D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557" autoAdjust="0"/>
  </p:normalViewPr>
  <p:slideViewPr>
    <p:cSldViewPr>
      <p:cViewPr>
        <p:scale>
          <a:sx n="66" d="100"/>
          <a:sy n="66" d="100"/>
        </p:scale>
        <p:origin x="159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78BA3-D970-4A04-903F-B791399F329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F81BED3-BA44-45BD-9BDE-DD96AAC349E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4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5E703-A638-4DEE-95AA-3EF1B7657E86}" type="parTrans" cxnId="{14B374C8-1648-4F3B-838D-4505EF069FF9}">
      <dgm:prSet/>
      <dgm:spPr/>
      <dgm:t>
        <a:bodyPr/>
        <a:lstStyle/>
        <a:p>
          <a:endParaRPr lang="en-US" sz="2400" b="0" cap="none" spc="50">
            <a:ln w="11430">
              <a:noFill/>
            </a:ln>
            <a:solidFill>
              <a:schemeClr val="accent6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6D1301F-CF68-4EF7-BA83-F43DC6FF9279}" type="sibTrans" cxnId="{14B374C8-1648-4F3B-838D-4505EF069FF9}">
      <dgm:prSet/>
      <dgm:spPr/>
      <dgm:t>
        <a:bodyPr/>
        <a:lstStyle/>
        <a:p>
          <a:endParaRPr lang="en-US" sz="2400" b="0" cap="none" spc="50">
            <a:ln w="11430">
              <a:noFill/>
            </a:ln>
            <a:solidFill>
              <a:schemeClr val="accent6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1C6FC472-B589-449B-A233-A16C5CFE078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SCW treatment of crude oil</a:t>
          </a:r>
          <a:endParaRPr lang="en-US" sz="24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7F254-DDA9-4E9A-82F1-FFE6D2A0DA9B}" type="parTrans" cxnId="{C5DD6FF6-EFC7-4CED-8BAC-F38318BAB9C6}">
      <dgm:prSet/>
      <dgm:spPr/>
      <dgm:t>
        <a:bodyPr/>
        <a:lstStyle/>
        <a:p>
          <a:endParaRPr lang="en-US"/>
        </a:p>
      </dgm:t>
    </dgm:pt>
    <dgm:pt modelId="{14F1C668-BADF-4A0B-8B7D-0796EE54FC55}" type="sibTrans" cxnId="{C5DD6FF6-EFC7-4CED-8BAC-F38318BAB9C6}">
      <dgm:prSet/>
      <dgm:spPr/>
      <dgm:t>
        <a:bodyPr/>
        <a:lstStyle/>
        <a:p>
          <a:endParaRPr lang="en-US"/>
        </a:p>
      </dgm:t>
    </dgm:pt>
    <dgm:pt modelId="{700CF566-7F18-423B-BD3C-6C93AD5FFBE7}" type="pres">
      <dgm:prSet presAssocID="{F7778BA3-D970-4A04-903F-B791399F32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55C20-D050-4B44-B947-9334DD5DA89A}" type="pres">
      <dgm:prSet presAssocID="{9F81BED3-BA44-45BD-9BDE-DD96AAC349E7}" presName="parentText" presStyleLbl="node1" presStyleIdx="0" presStyleCnt="2" custScaleY="47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7D3A8-647F-41A2-907E-4D138E3C5E3D}" type="pres">
      <dgm:prSet presAssocID="{06D1301F-CF68-4EF7-BA83-F43DC6FF9279}" presName="spacer" presStyleCnt="0"/>
      <dgm:spPr/>
    </dgm:pt>
    <dgm:pt modelId="{F34207AF-653E-42DD-B59A-7C01117B4105}" type="pres">
      <dgm:prSet presAssocID="{1C6FC472-B589-449B-A233-A16C5CFE0787}" presName="parentText" presStyleLbl="node1" presStyleIdx="1" presStyleCnt="2" custScaleY="44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97F47-664A-4628-A348-350B77F0B03A}" type="presOf" srcId="{1C6FC472-B589-449B-A233-A16C5CFE0787}" destId="{F34207AF-653E-42DD-B59A-7C01117B4105}" srcOrd="0" destOrd="0" presId="urn:microsoft.com/office/officeart/2005/8/layout/vList2"/>
    <dgm:cxn modelId="{A7E3F789-49F6-42DD-80D5-894202AB4D78}" type="presOf" srcId="{F7778BA3-D970-4A04-903F-B791399F3294}" destId="{700CF566-7F18-423B-BD3C-6C93AD5FFBE7}" srcOrd="0" destOrd="0" presId="urn:microsoft.com/office/officeart/2005/8/layout/vList2"/>
    <dgm:cxn modelId="{C5DD6FF6-EFC7-4CED-8BAC-F38318BAB9C6}" srcId="{F7778BA3-D970-4A04-903F-B791399F3294}" destId="{1C6FC472-B589-449B-A233-A16C5CFE0787}" srcOrd="1" destOrd="0" parTransId="{6FC7F254-DDA9-4E9A-82F1-FFE6D2A0DA9B}" sibTransId="{14F1C668-BADF-4A0B-8B7D-0796EE54FC55}"/>
    <dgm:cxn modelId="{14B374C8-1648-4F3B-838D-4505EF069FF9}" srcId="{F7778BA3-D970-4A04-903F-B791399F3294}" destId="{9F81BED3-BA44-45BD-9BDE-DD96AAC349E7}" srcOrd="0" destOrd="0" parTransId="{5F95E703-A638-4DEE-95AA-3EF1B7657E86}" sibTransId="{06D1301F-CF68-4EF7-BA83-F43DC6FF9279}"/>
    <dgm:cxn modelId="{709DA25E-3944-4A20-AEDE-FF34AC861857}" type="presOf" srcId="{9F81BED3-BA44-45BD-9BDE-DD96AAC349E7}" destId="{A8555C20-D050-4B44-B947-9334DD5DA89A}" srcOrd="0" destOrd="0" presId="urn:microsoft.com/office/officeart/2005/8/layout/vList2"/>
    <dgm:cxn modelId="{9D5B8C03-FB38-46F5-9EE0-407A7CA7F857}" type="presParOf" srcId="{700CF566-7F18-423B-BD3C-6C93AD5FFBE7}" destId="{A8555C20-D050-4B44-B947-9334DD5DA89A}" srcOrd="0" destOrd="0" presId="urn:microsoft.com/office/officeart/2005/8/layout/vList2"/>
    <dgm:cxn modelId="{5C523132-E012-49CC-859A-1A5A7E6A836D}" type="presParOf" srcId="{700CF566-7F18-423B-BD3C-6C93AD5FFBE7}" destId="{13C7D3A8-647F-41A2-907E-4D138E3C5E3D}" srcOrd="1" destOrd="0" presId="urn:microsoft.com/office/officeart/2005/8/layout/vList2"/>
    <dgm:cxn modelId="{9AF19093-58C1-41D6-89BA-3285A16ABCB4}" type="presParOf" srcId="{700CF566-7F18-423B-BD3C-6C93AD5FFBE7}" destId="{F34207AF-653E-42DD-B59A-7C01117B4105}" srcOrd="2" destOrd="0" presId="urn:microsoft.com/office/officeart/2005/8/layout/vList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CC043-9099-43AB-8FFB-E2ABFD534F37}" type="datetimeFigureOut">
              <a:rPr lang="en-US" smtClean="0"/>
              <a:pPr/>
              <a:t>2015-08-04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86D4-3C10-46E8-8C09-A73DC90B73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86D4-3C10-46E8-8C09-A73DC90B73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86D4-3C10-46E8-8C09-A73DC90B73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86D4-3C10-46E8-8C09-A73DC90B73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9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تلاشهای فراوانی جهت گوگرد زدایی از طریق آب</a:t>
            </a:r>
            <a:r>
              <a:rPr lang="fa-IR" baseline="0" dirty="0" smtClean="0"/>
              <a:t> فوق بحرانی انجام شده است و واکنش در شرایط مختلف مورد سنجش قرارگرفته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86D4-3C10-46E8-8C09-A73DC90B73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86D4-3C10-46E8-8C09-A73DC90B73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7BBC33-88B0-4EA9-80CB-796D0C5ED623}" type="datetimeFigureOut">
              <a:rPr lang="fa-IR" smtClean="0"/>
              <a:pPr/>
              <a:t>19/10/1436</a:t>
            </a:fld>
            <a:endParaRPr 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119C3B-8A2C-44FE-9C26-2FE73F182C2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faranak\Desktop\I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80" y="0"/>
            <a:ext cx="1578820" cy="15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-762000" y="2430106"/>
            <a:ext cx="5954713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endParaRPr lang="en-US" sz="1417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018" y="4853248"/>
            <a:ext cx="3876382" cy="424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Supervisor:Prof.Ghaziaska</a:t>
            </a:r>
            <a:r>
              <a:rPr lang="en-US" sz="2000" b="1" kern="0" dirty="0" smtClean="0">
                <a:latin typeface="Constantia" panose="02030602050306030303" pitchFamily="18" charset="0"/>
              </a:rPr>
              <a:t>r</a:t>
            </a:r>
            <a:endParaRPr lang="sk-SK" sz="2000" b="1" kern="0" dirty="0">
              <a:latin typeface="Constantia" panose="0203060205030603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1101" y="2568482"/>
            <a:ext cx="6704079" cy="535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Supercritical Water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Desulfurization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108" y="4245926"/>
            <a:ext cx="2656496" cy="424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By:Simin Espootin</a:t>
            </a:r>
            <a:endParaRPr lang="sk-SK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2351" y="5373028"/>
            <a:ext cx="13692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1394/05/14</a:t>
            </a:r>
            <a:endParaRPr lang="sk-SK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42389"/>
            <a:ext cx="4487457" cy="2959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76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229600" cy="914400"/>
          </a:xfrm>
          <a:prstGeom prst="rect">
            <a:avLst/>
          </a:prstGeom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kern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Supercritical Water</a:t>
            </a:r>
            <a:endParaRPr lang="en-US" sz="3600" b="1" kern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10" y="0"/>
            <a:ext cx="1440189" cy="1521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7" y="2133600"/>
            <a:ext cx="8610600" cy="42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8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AutoShape 3"/>
          <p:cNvSpPr>
            <a:spLocks noChangeArrowheads="1"/>
          </p:cNvSpPr>
          <p:nvPr/>
        </p:nvSpPr>
        <p:spPr bwMode="auto">
          <a:xfrm>
            <a:off x="2795587" y="3425431"/>
            <a:ext cx="1846421" cy="2622258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000" dirty="0">
                <a:latin typeface="Times New Roman" panose="02020603050405020304" pitchFamily="18" charset="0"/>
              </a:rPr>
              <a:t>SCW can be mixed with oxygen, hydrogen, and most hydrocarbons in any proportion</a:t>
            </a:r>
            <a:endParaRPr lang="en-US" sz="2000" dirty="0"/>
          </a:p>
        </p:txBody>
      </p:sp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509588" y="3425431"/>
            <a:ext cx="2209507" cy="2622258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446469" name="Group 5"/>
          <p:cNvGrpSpPr>
            <a:grpSpLocks/>
          </p:cNvGrpSpPr>
          <p:nvPr/>
        </p:nvGrpSpPr>
        <p:grpSpPr bwMode="auto">
          <a:xfrm>
            <a:off x="1219200" y="2200862"/>
            <a:ext cx="6096000" cy="990600"/>
            <a:chOff x="624" y="1152"/>
            <a:chExt cx="4080" cy="720"/>
          </a:xfrm>
        </p:grpSpPr>
        <p:sp>
          <p:nvSpPr>
            <p:cNvPr id="446470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46471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446472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3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4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5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6476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  <a:contourClr>
                <a:srgbClr val="5491D4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46477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446478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9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0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1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6482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46483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446484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5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6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7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6488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  <a:contourClr>
                <a:srgbClr val="00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446489" name="Text Box 25"/>
          <p:cNvSpPr txBox="1">
            <a:spLocks noChangeArrowheads="1"/>
          </p:cNvSpPr>
          <p:nvPr/>
        </p:nvSpPr>
        <p:spPr bwMode="gray">
          <a:xfrm>
            <a:off x="1543396" y="2270361"/>
            <a:ext cx="470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1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gray">
          <a:xfrm>
            <a:off x="3219325" y="2282225"/>
            <a:ext cx="470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2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gray">
          <a:xfrm>
            <a:off x="4943501" y="2238533"/>
            <a:ext cx="470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3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gray">
          <a:xfrm>
            <a:off x="6687443" y="2216150"/>
            <a:ext cx="470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4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46493" name="AutoShape 29"/>
          <p:cNvSpPr>
            <a:spLocks noChangeArrowheads="1"/>
          </p:cNvSpPr>
          <p:nvPr/>
        </p:nvSpPr>
        <p:spPr bwMode="auto">
          <a:xfrm>
            <a:off x="6649409" y="3424071"/>
            <a:ext cx="1805497" cy="2623618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1400" dirty="0"/>
          </a:p>
        </p:txBody>
      </p:sp>
      <p:sp>
        <p:nvSpPr>
          <p:cNvPr id="446494" name="AutoShape 30"/>
          <p:cNvSpPr>
            <a:spLocks noChangeArrowheads="1"/>
          </p:cNvSpPr>
          <p:nvPr/>
        </p:nvSpPr>
        <p:spPr bwMode="auto">
          <a:xfrm>
            <a:off x="4796232" y="3425431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878" y="3647540"/>
            <a:ext cx="22282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onstantia" panose="02030602050306030303" pitchFamily="18" charset="0"/>
              </a:rPr>
              <a:t>SCW has a high </a:t>
            </a:r>
            <a:r>
              <a:rPr lang="en-US" sz="2000" dirty="0" smtClean="0">
                <a:latin typeface="Constantia" panose="02030602050306030303" pitchFamily="18" charset="0"/>
              </a:rPr>
              <a:t>solubility for</a:t>
            </a:r>
          </a:p>
          <a:p>
            <a:pPr algn="l"/>
            <a:r>
              <a:rPr lang="en-US" sz="2000" dirty="0" smtClean="0">
                <a:latin typeface="Constantia" panose="02030602050306030303" pitchFamily="18" charset="0"/>
              </a:rPr>
              <a:t>organics and</a:t>
            </a:r>
          </a:p>
          <a:p>
            <a:pPr algn="l"/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>
                <a:latin typeface="Constantia" panose="02030602050306030303" pitchFamily="18" charset="0"/>
              </a:rPr>
              <a:t>decreased solubility </a:t>
            </a:r>
            <a:r>
              <a:rPr lang="en-US" sz="2000" dirty="0" smtClean="0">
                <a:latin typeface="Constantia" panose="02030602050306030303" pitchFamily="18" charset="0"/>
              </a:rPr>
              <a:t>for inorganic</a:t>
            </a:r>
          </a:p>
          <a:p>
            <a:pPr algn="l"/>
            <a:r>
              <a:rPr lang="en-US" sz="2000" dirty="0" smtClean="0">
                <a:latin typeface="Constantia" panose="02030602050306030303" pitchFamily="18" charset="0"/>
              </a:rPr>
              <a:t>Ionic compounds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2724" y="3515600"/>
            <a:ext cx="1754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</a:rPr>
              <a:t>solubility </a:t>
            </a:r>
            <a:r>
              <a:rPr lang="en-US" sz="2000" dirty="0" smtClean="0">
                <a:latin typeface="Times New Roman" panose="02020603050405020304" pitchFamily="18" charset="0"/>
              </a:rPr>
              <a:t>properties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due </a:t>
            </a:r>
            <a:r>
              <a:rPr lang="en-US" sz="2000" dirty="0" smtClean="0">
                <a:latin typeface="Times New Roman" panose="02020603050405020304" pitchFamily="18" charset="0"/>
              </a:rPr>
              <a:t>to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</a:rPr>
              <a:t>low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dielectric constant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6685246" y="35156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-418157" y="19026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Properties of Supercritical Water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54906" y="6552964"/>
            <a:ext cx="685800" cy="304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10" y="0"/>
            <a:ext cx="1440189" cy="152164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5246" y="3561767"/>
            <a:ext cx="2220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nstantia" panose="02030602050306030303" pitchFamily="18" charset="0"/>
              </a:rPr>
              <a:t>Self-ionization properties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2001986"/>
            <a:ext cx="8101012" cy="41975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903175" y="6490156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Supercritical Water Desulfurization of Crude Oil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b</a:t>
            </a:r>
            <a:r>
              <a:rPr lang="en-US" sz="1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Yuko Kida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11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628" y="359215"/>
            <a:ext cx="8229600" cy="1143000"/>
          </a:xfrm>
        </p:spPr>
        <p:txBody>
          <a:bodyPr/>
          <a:lstStyle/>
          <a:p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SCW+Aromatic S-compound: No 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Desulfurization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058" y="2727278"/>
            <a:ext cx="3645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Thiophenes &amp; Benzothiophenes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4133273" y="2738652"/>
            <a:ext cx="609600" cy="433373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8130" y="2711889"/>
            <a:ext cx="3798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Unreacted in SCW 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C-1h</a:t>
            </a:r>
            <a:endParaRPr lang="en-US" sz="2400" dirty="0"/>
          </a:p>
          <a:p>
            <a:pPr algn="ctr"/>
            <a:endParaRPr lang="fa-IR" sz="2400" b="1" dirty="0">
              <a:latin typeface="Constantia" panose="020306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627" y="3985634"/>
            <a:ext cx="8329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SCW at  300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C&amp; 8.6MPa only 0.75% conversion after 28 days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1447800" y="3272584"/>
            <a:ext cx="304800" cy="685800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400" cy="14593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50216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6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4419" y="33774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SCW+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S-compound + 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Acid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: Some 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Desulfurization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08181" y="2358549"/>
            <a:ext cx="5929312" cy="3946525"/>
            <a:chOff x="1017" y="1152"/>
            <a:chExt cx="3735" cy="248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23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20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11"/>
              <p:cNvSpPr>
                <a:spLocks noChangeArrowheads="1"/>
              </p:cNvSpPr>
              <p:nvPr/>
            </p:nvSpPr>
            <p:spPr bwMode="gray">
              <a:xfrm>
                <a:off x="1139" y="2736"/>
                <a:ext cx="1411" cy="118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gray">
            <a:xfrm>
              <a:off x="2361" y="1580"/>
              <a:ext cx="9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ulfuric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acid</a:t>
              </a:r>
              <a:endPara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gray">
            <a:xfrm>
              <a:off x="1172" y="2188"/>
              <a:ext cx="125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 sulfur </a:t>
              </a:r>
            </a:p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compound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17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 Box 18"/>
            <p:cNvSpPr txBox="1">
              <a:spLocks noChangeArrowheads="1"/>
            </p:cNvSpPr>
            <p:nvPr/>
          </p:nvSpPr>
          <p:spPr bwMode="gray">
            <a:xfrm>
              <a:off x="4250" y="2148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14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22"/>
              <p:cNvSpPr>
                <a:spLocks noChangeArrowheads="1"/>
              </p:cNvSpPr>
              <p:nvPr/>
            </p:nvSpPr>
            <p:spPr bwMode="gray">
              <a:xfrm>
                <a:off x="3187" y="2736"/>
                <a:ext cx="1469" cy="1185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gray">
            <a:xfrm>
              <a:off x="3170" y="2746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994391" y="3678653"/>
            <a:ext cx="1343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84566" y="4146384"/>
            <a:ext cx="202972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C&amp;3.35MPa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24" y="0"/>
            <a:ext cx="1486276" cy="148757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474123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43000" y="6516253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Supercritical Water Desulfurization of Crude Oil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b</a:t>
            </a:r>
            <a:r>
              <a:rPr lang="en-US" sz="1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Yuko Kida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52718" y="47960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onstantia" panose="02030602050306030303" pitchFamily="18" charset="0"/>
              </a:rPr>
              <a:t>14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and 10%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desulfurization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14 days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1842089"/>
            <a:ext cx="89916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367625" y="2174412"/>
            <a:ext cx="1670650" cy="1257914"/>
          </a:xfrm>
          <a:prstGeom prst="ellipse">
            <a:avLst/>
          </a:prstGeom>
          <a:solidFill>
            <a:schemeClr val="accent6">
              <a:lumMod val="50000"/>
              <a:alpha val="33725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5803" y="5751639"/>
            <a:ext cx="2980472" cy="612663"/>
          </a:xfrm>
          <a:prstGeom prst="ellipse">
            <a:avLst/>
          </a:prstGeom>
          <a:solidFill>
            <a:schemeClr val="accent6">
              <a:lumMod val="50000"/>
              <a:alpha val="33725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1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SCW+S-compound+Base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: Some Desulfurization</a:t>
            </a:r>
          </a:p>
        </p:txBody>
      </p:sp>
      <p:pic>
        <p:nvPicPr>
          <p:cNvPr id="4" name="Picture 2" descr="E:\PHD.TERM.2\LASER\oil spill\spill-clipart-splash-hi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230" y="2506751"/>
            <a:ext cx="4038600" cy="3962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29619" y="2271979"/>
            <a:ext cx="3748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supercritical KOH solution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4350774" y="2352645"/>
            <a:ext cx="569183" cy="381000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4060" y="2271980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S-compound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21143" y="2957572"/>
            <a:ext cx="642643" cy="10668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2464" y="2903594"/>
            <a:ext cx="1305263" cy="710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30MPa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9236" y="3987333"/>
            <a:ext cx="393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60%reduction of total sulfur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7430070" y="4218165"/>
            <a:ext cx="304800" cy="685800"/>
          </a:xfrm>
          <a:prstGeom prst="curv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8094" y="5094076"/>
            <a:ext cx="5334000" cy="113877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co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tains:</a:t>
            </a:r>
          </a:p>
          <a:p>
            <a:pPr marL="722313" indent="-368300" algn="l" rtl="0">
              <a:buBlip>
                <a:blip r:embed="rId3"/>
              </a:buBlip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Carboxylic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en-US" sz="2400" b="1" dirty="0">
                <a:latin typeface="Constantia" panose="02030602050306030303" pitchFamily="18" charset="0"/>
                <a:cs typeface="Calibri" pitchFamily="34" charset="0"/>
              </a:rPr>
              <a:t>,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algn="l" rtl="0"/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12" y="0"/>
            <a:ext cx="1384187" cy="152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31397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46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/>
      <p:bldP spid="11" grpId="0" animBg="1"/>
      <p:bldP spid="1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418" y="236796"/>
            <a:ext cx="8229600" cy="1143000"/>
          </a:xfrm>
        </p:spPr>
        <p:txBody>
          <a:bodyPr/>
          <a:lstStyle/>
          <a:p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Supercritical water + S-compound + Metal Ions: Desulfurization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788" y="2386389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S-compound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6016" y="2396891"/>
            <a:ext cx="261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arious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ions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6573" y="2407958"/>
            <a:ext cx="2777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Supercritical Water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733800"/>
            <a:ext cx="8001000" cy="18774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368300" algn="l" rtl="0">
              <a:buBlip>
                <a:blip r:embed="rId2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luminum 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22313" indent="-368300" algn="l" rtl="0">
              <a:buBlip>
                <a:blip r:embed="rId2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irst-row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metal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,Fe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,Co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368300" algn="l" rtl="0">
              <a:buBlip>
                <a:blip r:embed="rId2"/>
              </a:buBlip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chlorides of Group VIIIB metal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(Ru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,Rh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,Ni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,Pd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Plus 9"/>
          <p:cNvSpPr/>
          <p:nvPr/>
        </p:nvSpPr>
        <p:spPr>
          <a:xfrm>
            <a:off x="2277283" y="2387312"/>
            <a:ext cx="492541" cy="60960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5678914" y="2396891"/>
            <a:ext cx="492541" cy="60960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Curved Right Arrow 11"/>
          <p:cNvSpPr/>
          <p:nvPr/>
        </p:nvSpPr>
        <p:spPr>
          <a:xfrm>
            <a:off x="4013382" y="2869623"/>
            <a:ext cx="304800" cy="636765"/>
          </a:xfrm>
          <a:prstGeom prst="curv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0"/>
            <a:ext cx="1333500" cy="15321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83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89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93458" y="5867400"/>
            <a:ext cx="3581400" cy="457200"/>
          </a:xfrm>
          <a:prstGeom prst="ellipse">
            <a:avLst/>
          </a:prstGeom>
          <a:solidFill>
            <a:schemeClr val="bg2">
              <a:alpha val="33725"/>
            </a:schemeClr>
          </a:solidFill>
          <a:ln w="952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41610" y="1417638"/>
            <a:ext cx="1143000" cy="1637422"/>
          </a:xfrm>
          <a:prstGeom prst="ellipse">
            <a:avLst/>
          </a:prstGeom>
          <a:solidFill>
            <a:schemeClr val="bg2">
              <a:alpha val="33725"/>
            </a:schemeClr>
          </a:solidFill>
          <a:ln w="952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09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547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SCW+S-compound+HDS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catalyst + 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Various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gases (H2 , CO, 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CO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2 ): Desulfurization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0826"/>
            <a:ext cx="1842433" cy="184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lus 3"/>
          <p:cNvSpPr/>
          <p:nvPr/>
        </p:nvSpPr>
        <p:spPr>
          <a:xfrm>
            <a:off x="2652588" y="2435132"/>
            <a:ext cx="492541" cy="6096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0175" y="2192688"/>
            <a:ext cx="1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SCW</a:t>
            </a:r>
          </a:p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(400C&amp;</a:t>
            </a:r>
          </a:p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30MPa</a:t>
            </a:r>
            <a:r>
              <a:rPr lang="en-US" sz="2000" b="1" dirty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" name="Plus 5"/>
          <p:cNvSpPr/>
          <p:nvPr/>
        </p:nvSpPr>
        <p:spPr>
          <a:xfrm>
            <a:off x="4735111" y="2322282"/>
            <a:ext cx="492541" cy="6096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1292" y="2424050"/>
            <a:ext cx="3368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HDS catalysts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NiMo/Al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 smtClean="0"/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b="1" dirty="0"/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8568541" y="2720010"/>
            <a:ext cx="304800" cy="636765"/>
          </a:xfrm>
          <a:prstGeom prst="curv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735" y="3382954"/>
            <a:ext cx="8305800" cy="31085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-DBT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desulfurized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CO+SCW, H2 +SCW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2+H2+SCW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catalysts, with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H2+SCW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Reactive</a:t>
            </a:r>
          </a:p>
          <a:p>
            <a:pPr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-Introduction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more effective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desulfurizing DBT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the presence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catalysts</a:t>
            </a:r>
          </a:p>
          <a:p>
            <a:pPr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generated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oxidation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SCW in the presence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81" y="3296"/>
            <a:ext cx="1326019" cy="15227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27581" y="6555475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52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6082963" y="3259158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703660" y="3356758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8071" name="Freeform 7"/>
          <p:cNvSpPr>
            <a:spLocks/>
          </p:cNvSpPr>
          <p:nvPr/>
        </p:nvSpPr>
        <p:spPr bwMode="gray">
          <a:xfrm>
            <a:off x="3146122" y="3431382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AutoShape 8"/>
          <p:cNvSpPr>
            <a:spLocks noChangeAspect="1" noChangeArrowheads="1" noTextEdit="1"/>
          </p:cNvSpPr>
          <p:nvPr/>
        </p:nvSpPr>
        <p:spPr bwMode="gray">
          <a:xfrm flipH="1">
            <a:off x="5001607" y="3288507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Freeform 9"/>
          <p:cNvSpPr>
            <a:spLocks/>
          </p:cNvSpPr>
          <p:nvPr/>
        </p:nvSpPr>
        <p:spPr bwMode="gray">
          <a:xfrm flipH="1">
            <a:off x="5014734" y="3413919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3088669" y="2045494"/>
            <a:ext cx="2998788" cy="1601788"/>
            <a:chOff x="1997" y="1314"/>
            <a:chExt cx="1889" cy="1009"/>
          </a:xfrm>
        </p:grpSpPr>
        <p:grpSp>
          <p:nvGrpSpPr>
            <p:cNvPr id="8807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807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07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807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808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808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4907969" y="217646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573203" y="2326809"/>
            <a:ext cx="199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hexyl sulfide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08" y="2071358"/>
            <a:ext cx="2606675" cy="2606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283506" y="3870514"/>
            <a:ext cx="18849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ixed the</a:t>
            </a:r>
          </a:p>
          <a:p>
            <a:pPr algn="ctr"/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exyl sulfide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SCW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0181" y="3807828"/>
            <a:ext cx="2045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Heated Hexyl </a:t>
            </a: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Sulfid without adding water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115103" y="386567"/>
            <a:ext cx="8229600" cy="1143000"/>
          </a:xfrm>
        </p:spPr>
        <p:txBody>
          <a:bodyPr/>
          <a:lstStyle/>
          <a:p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Hexyl Sulfide Decomposition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128" y="0"/>
            <a:ext cx="1315872" cy="1529567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12" y="-67980"/>
            <a:ext cx="9296400" cy="65760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437728" y="6576024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66800" y="6508044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Upgrading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and desulfurization of heavy oils by supercritical waterMichael T. Timkoa,∗, Ahmed F. Ghoniemb, William H. Greenc </a:t>
            </a:r>
          </a:p>
        </p:txBody>
      </p:sp>
    </p:spTree>
    <p:extLst>
      <p:ext uri="{BB962C8B-B14F-4D97-AF65-F5344CB8AC3E}">
        <p14:creationId xmlns:p14="http://schemas.microsoft.com/office/powerpoint/2010/main" val="1891668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3" y="274638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Reaction 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Mechanisms 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0"/>
            <a:ext cx="1452349" cy="1493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/>
          <a:stretch/>
        </p:blipFill>
        <p:spPr>
          <a:xfrm>
            <a:off x="214952" y="4312442"/>
            <a:ext cx="8534400" cy="210343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Curved Down Arrow 11"/>
          <p:cNvSpPr/>
          <p:nvPr/>
        </p:nvSpPr>
        <p:spPr>
          <a:xfrm>
            <a:off x="6781800" y="2674540"/>
            <a:ext cx="1066800" cy="53340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2749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6508044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Upgrading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and desulfurization of heavy oils by supercritical waterMichael T. Timkoa,∗, Ahmed F. Ghoniemb, William H. Greenc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9902"/>
            <a:ext cx="6172200" cy="2041522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404433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7848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Outline: 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E:\PHD.TERM.2\LASER\oil spill\spill-clipart-splash-hi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52400" y="2285999"/>
            <a:ext cx="4038600" cy="3962401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37645043"/>
              </p:ext>
            </p:extLst>
          </p:nvPr>
        </p:nvGraphicFramePr>
        <p:xfrm>
          <a:off x="2103359" y="2207894"/>
          <a:ext cx="6629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95" y="0"/>
            <a:ext cx="1369805" cy="14176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11320" y="4131805"/>
            <a:ext cx="6629400" cy="595331"/>
            <a:chOff x="0" y="473090"/>
            <a:chExt cx="6629400" cy="73008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473090"/>
              <a:ext cx="6629400" cy="73008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35640" y="508730"/>
              <a:ext cx="6558120" cy="65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noProof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SCWD    </a:t>
              </a:r>
              <a:r>
                <a:rPr lang="en-US" sz="2400" b="0" kern="1200" noProof="0" dirty="0" smtClean="0">
                  <a:latin typeface="Constantia" panose="02030602050306030303" pitchFamily="18" charset="0"/>
                  <a:cs typeface="Calibri" pitchFamily="34" charset="0"/>
                </a:rPr>
                <a:t>  </a:t>
              </a:r>
              <a:endParaRPr lang="en-US" sz="2400" b="0" kern="1200" noProof="0" dirty="0">
                <a:latin typeface="Constantia" panose="02030602050306030303" pitchFamily="18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46960" y="5603553"/>
            <a:ext cx="6629400" cy="730080"/>
            <a:chOff x="0" y="1315490"/>
            <a:chExt cx="6629400" cy="73008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315490"/>
              <a:ext cx="6629400" cy="73008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5640" y="1351130"/>
              <a:ext cx="6558120" cy="65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noProof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</a:t>
              </a:r>
              <a:endParaRPr lang="en-US" sz="2400" b="0" kern="120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0136" y="4809940"/>
            <a:ext cx="6629400" cy="708380"/>
            <a:chOff x="0" y="1315490"/>
            <a:chExt cx="6629400" cy="73008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1315490"/>
              <a:ext cx="6629400" cy="73008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l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SCWD  setup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5640" y="1351130"/>
              <a:ext cx="6558120" cy="65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0" kern="1200" noProof="0" dirty="0">
                <a:latin typeface="Constantia" panose="02030602050306030303" pitchFamily="18" charset="0"/>
                <a:cs typeface="Calibr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124200" y="4174662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572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572000" y="1981200"/>
            <a:ext cx="228600" cy="5311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86400" y="2055125"/>
            <a:ext cx="304800" cy="76654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343400" y="5029200"/>
            <a:ext cx="304800" cy="5334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-1"/>
            <a:ext cx="1333500" cy="15954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6508044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Upgrading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and desulfurization of heavy oils by supercritical waterMichael T. Timkoa,∗, Ahmed F. Ghoniemb, William H. Greenc </a:t>
            </a:r>
          </a:p>
        </p:txBody>
      </p:sp>
    </p:spTree>
    <p:extLst>
      <p:ext uri="{BB962C8B-B14F-4D97-AF65-F5344CB8AC3E}">
        <p14:creationId xmlns:p14="http://schemas.microsoft.com/office/powerpoint/2010/main" val="3484651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62200"/>
            <a:ext cx="5257800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5146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</a:rPr>
              <a:t>I</a:t>
            </a:r>
            <a:r>
              <a:rPr lang="en-US" sz="2400" dirty="0" smtClean="0">
                <a:latin typeface="Constantia" panose="02030602050306030303" pitchFamily="18" charset="0"/>
              </a:rPr>
              <a:t>n step </a:t>
            </a:r>
            <a:r>
              <a:rPr lang="en-US" sz="2400" b="1" dirty="0" smtClean="0">
                <a:latin typeface="Constantia" panose="02030602050306030303" pitchFamily="18" charset="0"/>
              </a:rPr>
              <a:t>C</a:t>
            </a:r>
            <a:r>
              <a:rPr lang="en-US" sz="2400" dirty="0" smtClean="0">
                <a:latin typeface="Constantia" panose="02030602050306030303" pitchFamily="18" charset="0"/>
              </a:rPr>
              <a:t>, </a:t>
            </a:r>
            <a:r>
              <a:rPr lang="en-US" sz="2400" dirty="0">
                <a:latin typeface="Constantia" panose="02030602050306030303" pitchFamily="18" charset="0"/>
              </a:rPr>
              <a:t>water adds to a </a:t>
            </a:r>
            <a:r>
              <a:rPr lang="en-US" sz="2400" dirty="0" smtClean="0">
                <a:latin typeface="Constantia" panose="02030602050306030303" pitchFamily="18" charset="0"/>
              </a:rPr>
              <a:t>Thioaldehyde </a:t>
            </a:r>
            <a:r>
              <a:rPr lang="en-US" sz="2400" dirty="0">
                <a:latin typeface="Constantia" panose="02030602050306030303" pitchFamily="18" charset="0"/>
              </a:rPr>
              <a:t>to make a geminal M</a:t>
            </a:r>
            <a:r>
              <a:rPr lang="en-US" sz="2400" dirty="0" smtClean="0">
                <a:latin typeface="Constantia" panose="02030602050306030303" pitchFamily="18" charset="0"/>
              </a:rPr>
              <a:t>ercaptoalcohol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7086600" y="5638800"/>
            <a:ext cx="762000" cy="609600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28600" y="2667000"/>
            <a:ext cx="228600" cy="30480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56949" y="4495800"/>
            <a:ext cx="228600" cy="30480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4279710" y="5943600"/>
            <a:ext cx="853554" cy="22860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" y="4409807"/>
            <a:ext cx="500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  <a:cs typeface="BrowalliaUPC" panose="020B0604020202020204" pitchFamily="34" charset="-34"/>
              </a:rPr>
              <a:t>I</a:t>
            </a:r>
            <a:r>
              <a:rPr lang="en-US" sz="2400" dirty="0" smtClean="0">
                <a:latin typeface="Constantia" panose="02030602050306030303" pitchFamily="18" charset="0"/>
                <a:cs typeface="BrowalliaUPC" panose="020B0604020202020204" pitchFamily="34" charset="-34"/>
              </a:rPr>
              <a:t>n </a:t>
            </a:r>
            <a:r>
              <a:rPr lang="en-US" sz="2400" dirty="0">
                <a:latin typeface="Constantia" panose="02030602050306030303" pitchFamily="18" charset="0"/>
                <a:cs typeface="BrowalliaUPC" panose="020B0604020202020204" pitchFamily="34" charset="-34"/>
              </a:rPr>
              <a:t>step</a:t>
            </a:r>
            <a:r>
              <a:rPr lang="en-US" sz="2400" b="1" dirty="0">
                <a:latin typeface="Constantia" panose="02030602050306030303" pitchFamily="18" charset="0"/>
                <a:cs typeface="BrowalliaUPC" panose="020B0604020202020204" pitchFamily="34" charset="-34"/>
              </a:rPr>
              <a:t> </a:t>
            </a:r>
            <a:r>
              <a:rPr lang="en-US" sz="2400" b="1" dirty="0" smtClean="0">
                <a:latin typeface="Constantia" panose="02030602050306030303" pitchFamily="18" charset="0"/>
                <a:cs typeface="BrowalliaUPC" panose="020B0604020202020204" pitchFamily="34" charset="-34"/>
              </a:rPr>
              <a:t>D </a:t>
            </a:r>
            <a:r>
              <a:rPr lang="en-US" sz="2400" dirty="0" smtClean="0">
                <a:latin typeface="Constantia" panose="02030602050306030303" pitchFamily="18" charset="0"/>
                <a:cs typeface="BrowalliaUPC" panose="020B0604020202020204" pitchFamily="34" charset="-34"/>
              </a:rPr>
              <a:t>water </a:t>
            </a:r>
            <a:r>
              <a:rPr lang="en-US" sz="2400" dirty="0">
                <a:latin typeface="Constantia" panose="02030602050306030303" pitchFamily="18" charset="0"/>
                <a:cs typeface="BrowalliaUPC" panose="020B0604020202020204" pitchFamily="34" charset="-34"/>
              </a:rPr>
              <a:t>catalyzes </a:t>
            </a:r>
            <a:r>
              <a:rPr lang="en-US" sz="2400" dirty="0" smtClean="0">
                <a:latin typeface="Constantia" panose="02030602050306030303" pitchFamily="18" charset="0"/>
                <a:cs typeface="BrowalliaUPC" panose="020B0604020202020204" pitchFamily="34" charset="-34"/>
              </a:rPr>
              <a:t>the</a:t>
            </a:r>
            <a:endParaRPr lang="en-US" sz="2400" b="1" dirty="0">
              <a:latin typeface="Constantia" panose="02030602050306030303" pitchFamily="18" charset="0"/>
              <a:cs typeface="BrowalliaUPC" panose="020B0604020202020204" pitchFamily="34" charset="-34"/>
            </a:endParaRPr>
          </a:p>
          <a:p>
            <a:pPr algn="l"/>
            <a:r>
              <a:rPr lang="en-US" sz="2400" dirty="0" smtClean="0">
                <a:latin typeface="Constantia" panose="02030602050306030303" pitchFamily="18" charset="0"/>
                <a:cs typeface="BrowalliaUPC" panose="020B0604020202020204" pitchFamily="34" charset="-34"/>
              </a:rPr>
              <a:t>fragmentation of Mercaptoalcohol into an Aldehyde plus H2S.</a:t>
            </a:r>
            <a:endParaRPr lang="en-US" sz="2400" dirty="0">
              <a:latin typeface="Constantia" panose="02030602050306030303" pitchFamily="18" charset="0"/>
              <a:cs typeface="Browall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6514756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Supercritical Water Desulfurization of Crude Oil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b</a:t>
            </a:r>
            <a:r>
              <a:rPr lang="en-US" sz="1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Yuko Kida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36" y="0"/>
            <a:ext cx="137046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1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Reactivity of 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sulfur 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compounds in 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SCW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/>
          <a:stretch/>
        </p:blipFill>
        <p:spPr>
          <a:xfrm>
            <a:off x="228600" y="2209800"/>
            <a:ext cx="2590800" cy="41725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24" y="0"/>
            <a:ext cx="1555276" cy="1522816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>
            <a:off x="3124200" y="2438400"/>
            <a:ext cx="457200" cy="2286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24200" y="2976350"/>
            <a:ext cx="457200" cy="2286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166280" y="3796068"/>
            <a:ext cx="457200" cy="2286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166280" y="4388000"/>
            <a:ext cx="457200" cy="2286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175379" y="4893331"/>
            <a:ext cx="457200" cy="2286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175379" y="5441679"/>
            <a:ext cx="457200" cy="2286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175379" y="5990027"/>
            <a:ext cx="457200" cy="2286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915045" y="2352645"/>
            <a:ext cx="16129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Hexyl sulfide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886200" y="2920086"/>
            <a:ext cx="2506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Tetrahydrothiophene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815927" y="3702590"/>
            <a:ext cx="2762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Isopropyl phenylsulfide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28033" y="4278080"/>
            <a:ext cx="2454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Benzyl phenylsulfide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870812" y="5926821"/>
            <a:ext cx="216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Dibenzothiophene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904017" y="5357290"/>
            <a:ext cx="1353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Thiophene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903794" y="4847611"/>
            <a:ext cx="1970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Diphenyl sulfide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2013761"/>
            <a:ext cx="155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FPPHG P+ Gulliver RM"/>
              </a:rPr>
              <a:t>% S removal </a:t>
            </a:r>
            <a:endParaRPr lang="en-US" dirty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7648097" y="2800949"/>
            <a:ext cx="513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16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656613" y="3618103"/>
            <a:ext cx="554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30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7677452" y="4242387"/>
            <a:ext cx="5341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22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650501" y="5270169"/>
            <a:ext cx="551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&lt;5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7649482" y="2360075"/>
            <a:ext cx="5222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25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7665429" y="5876226"/>
            <a:ext cx="551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&lt;5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650501" y="4698735"/>
            <a:ext cx="551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&lt;5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596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7824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Reactivity 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Sulfur 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Compounds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36" y="0"/>
            <a:ext cx="1370463" cy="15240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762000" y="2743200"/>
            <a:ext cx="838200" cy="2286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2626667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Strengths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C−H Bonds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2" y="1948218"/>
            <a:ext cx="8382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790433" y="3505200"/>
            <a:ext cx="838200" cy="2286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01421" y="3398597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the S−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band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206" y="6504057"/>
            <a:ext cx="605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Constantia" panose="02030602050306030303" pitchFamily="18" charset="0"/>
              </a:rPr>
              <a:t>4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.Supercritical Water Desulfurization of Organic Sulfides Is Consistent</a:t>
            </a:r>
          </a:p>
          <a:p>
            <a:pPr algn="l"/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Free-Radical Kinetics</a:t>
            </a:r>
          </a:p>
          <a:p>
            <a:pPr algn="l"/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Bonomi,† Yuko Kida,†</a:t>
            </a:r>
          </a:p>
        </p:txBody>
      </p:sp>
    </p:spTree>
    <p:extLst>
      <p:ext uri="{BB962C8B-B14F-4D97-AF65-F5344CB8AC3E}">
        <p14:creationId xmlns:p14="http://schemas.microsoft.com/office/powerpoint/2010/main" val="2081727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8229600" cy="1143000"/>
          </a:xfrm>
        </p:spPr>
        <p:txBody>
          <a:bodyPr/>
          <a:lstStyle/>
          <a:p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  <a:cs typeface="Aharoni" panose="02010803020104030203" pitchFamily="2" charset="-79"/>
              </a:rPr>
              <a:t>T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  <a:cs typeface="Aharoni" panose="02010803020104030203" pitchFamily="2" charset="-79"/>
              </a:rPr>
              <a:t>hree-dimensional Computational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  <a:cs typeface="Aharoni" panose="02010803020104030203" pitchFamily="2" charset="-79"/>
              </a:rPr>
              <a:t>F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  <a:cs typeface="Aharoni" panose="02010803020104030203" pitchFamily="2" charset="-79"/>
              </a:rPr>
              <a:t>luid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  <a:cs typeface="Aharoni" panose="02010803020104030203" pitchFamily="2" charset="-79"/>
              </a:rPr>
              <a:t>D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  <a:cs typeface="Aharoni" panose="02010803020104030203" pitchFamily="2" charset="-79"/>
              </a:rPr>
              <a:t>ynamics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  <a:cs typeface="Aharoni" panose="02010803020104030203" pitchFamily="2" charset="-79"/>
              </a:rPr>
              <a:t>(CFD)</a:t>
            </a:r>
          </a:p>
        </p:txBody>
      </p:sp>
      <p:sp>
        <p:nvSpPr>
          <p:cNvPr id="4" name="Notched Right Arrow 3"/>
          <p:cNvSpPr/>
          <p:nvPr/>
        </p:nvSpPr>
        <p:spPr>
          <a:xfrm>
            <a:off x="152400" y="2615539"/>
            <a:ext cx="1066800" cy="53340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466741"/>
            <a:ext cx="777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onstantia" panose="02030602050306030303" pitchFamily="18" charset="0"/>
              </a:rPr>
              <a:t>A method </a:t>
            </a:r>
            <a:r>
              <a:rPr lang="en-US" sz="2400" dirty="0">
                <a:latin typeface="Constantia" panose="02030602050306030303" pitchFamily="18" charset="0"/>
              </a:rPr>
              <a:t>of simulating fluid flows within a well-defined region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2170" y="3615034"/>
            <a:ext cx="7772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SCW flows through the horizontal pipe, and </a:t>
            </a:r>
            <a:r>
              <a:rPr lang="en-US" sz="2400" dirty="0" smtClean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cold oil is </a:t>
            </a:r>
            <a:r>
              <a:rPr lang="en-US" sz="24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injected into it through a vertical pipe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152400" y="3763833"/>
            <a:ext cx="1066800" cy="53340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0" y="642500"/>
            <a:ext cx="7315200" cy="4006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Notched Right Arrow 9"/>
          <p:cNvSpPr/>
          <p:nvPr/>
        </p:nvSpPr>
        <p:spPr>
          <a:xfrm>
            <a:off x="133597" y="4912127"/>
            <a:ext cx="1066800" cy="53340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2999" y="4756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Initial interaction between the two streams causes the formation of two coherent swirls called </a:t>
            </a:r>
            <a:r>
              <a:rPr lang="en-US" sz="2400" dirty="0" smtClean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vortices—rotating </a:t>
            </a:r>
            <a:r>
              <a:rPr lang="en-US" sz="24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0" y="46029"/>
            <a:ext cx="1405720" cy="13962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21806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5800" y="6251529"/>
            <a:ext cx="7391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1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endParaRPr lang="en-US" sz="1100" dirty="0">
              <a:latin typeface="Constantia" panose="02030602050306030303" pitchFamily="18" charset="0"/>
            </a:endParaRPr>
          </a:p>
          <a:p>
            <a:pPr algn="l"/>
            <a:r>
              <a:rPr lang="en-US" sz="1100" dirty="0">
                <a:latin typeface="Constantia" panose="02030602050306030303" pitchFamily="18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CFD Modeling and Simulations in a 3-D Reactor Geometry Ashwin Raghavan, Guang Wu, Michael T. 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Timko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8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455152" cy="121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67200"/>
            <a:ext cx="8455152" cy="1255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211"/>
            <a:ext cx="9144000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4991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8200" y="6596418"/>
            <a:ext cx="685800" cy="261582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6251529"/>
            <a:ext cx="7391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1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en-US" sz="11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endParaRPr lang="en-US" sz="1100" dirty="0">
              <a:latin typeface="Constantia" panose="02030602050306030303" pitchFamily="18" charset="0"/>
            </a:endParaRPr>
          </a:p>
          <a:p>
            <a:pPr algn="l"/>
            <a:r>
              <a:rPr lang="en-US" sz="1100" dirty="0">
                <a:latin typeface="Constantia" panose="02030602050306030303" pitchFamily="18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CFD Modeling and Simulations in a 3-D Reactor Geometry Ashwin Raghavan, Guang Wu, Michael T. 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Timko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1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088"/>
            <a:ext cx="8229600" cy="1143000"/>
          </a:xfrm>
        </p:spPr>
        <p:txBody>
          <a:bodyPr/>
          <a:lstStyle/>
          <a:p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ontinuously 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fed stirred-tank reactor (CSTR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91855" y="2049442"/>
            <a:ext cx="6629399" cy="1395034"/>
            <a:chOff x="2160" y="1200"/>
            <a:chExt cx="3600" cy="732"/>
          </a:xfrm>
        </p:grpSpPr>
        <p:sp>
          <p:nvSpPr>
            <p:cNvPr id="4" name="AutoShape 11"/>
            <p:cNvSpPr>
              <a:spLocks noChangeArrowheads="1"/>
            </p:cNvSpPr>
            <p:nvPr/>
          </p:nvSpPr>
          <p:spPr bwMode="gray">
            <a:xfrm rot="16200000">
              <a:off x="3594" y="-23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6FC5E3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19"/>
            <p:cNvSpPr>
              <a:spLocks noChangeShapeType="1"/>
            </p:cNvSpPr>
            <p:nvPr/>
          </p:nvSpPr>
          <p:spPr bwMode="gray">
            <a:xfrm>
              <a:off x="4608" y="1566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76600" y="2368024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at steady state with continuous flow of reactants and product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406254" y="3391212"/>
            <a:ext cx="5715000" cy="1333187"/>
            <a:chOff x="2160" y="2052"/>
            <a:chExt cx="3600" cy="732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gray">
            <a:xfrm rot="16200000">
              <a:off x="3594" y="618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88CE58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gray">
            <a:xfrm>
              <a:off x="4608" y="2400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3429000" y="4629150"/>
            <a:ext cx="5715000" cy="1437021"/>
            <a:chOff x="2160" y="2916"/>
            <a:chExt cx="3600" cy="732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gray">
            <a:xfrm rot="162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gray">
            <a:xfrm>
              <a:off x="4608" y="3264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114800" y="3609523"/>
            <a:ext cx="5219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 assumes a uniform composition throughout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69385" y="4986634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temperature control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499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46" y="2023244"/>
            <a:ext cx="7216254" cy="4351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11" y="1959354"/>
            <a:ext cx="7216255" cy="43681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58200" y="6596418"/>
            <a:ext cx="685800" cy="261582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1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1" name="AutoShape 17"/>
          <p:cNvSpPr>
            <a:spLocks noChangeArrowheads="1"/>
          </p:cNvSpPr>
          <p:nvPr/>
        </p:nvSpPr>
        <p:spPr bwMode="gray">
          <a:xfrm>
            <a:off x="76200" y="2311479"/>
            <a:ext cx="3280740" cy="3484483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gray">
          <a:xfrm>
            <a:off x="478809" y="3712295"/>
            <a:ext cx="24103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latin typeface="Constantia" panose="02030602050306030303" pitchFamily="18" charset="0"/>
              </a:rPr>
              <a:t>Sitek reactor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431128" name="Group 24"/>
          <p:cNvGrpSpPr>
            <a:grpSpLocks/>
          </p:cNvGrpSpPr>
          <p:nvPr/>
        </p:nvGrpSpPr>
        <p:grpSpPr bwMode="auto">
          <a:xfrm>
            <a:off x="2514601" y="2110166"/>
            <a:ext cx="6629399" cy="1162050"/>
            <a:chOff x="2160" y="1200"/>
            <a:chExt cx="3600" cy="732"/>
          </a:xfrm>
        </p:grpSpPr>
        <p:sp>
          <p:nvSpPr>
            <p:cNvPr id="431115" name="AutoShape 11"/>
            <p:cNvSpPr>
              <a:spLocks noChangeArrowheads="1"/>
            </p:cNvSpPr>
            <p:nvPr/>
          </p:nvSpPr>
          <p:spPr bwMode="gray">
            <a:xfrm rot="16200000">
              <a:off x="3594" y="-23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6FC5E3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23" name="Line 19"/>
            <p:cNvSpPr>
              <a:spLocks noChangeShapeType="1"/>
            </p:cNvSpPr>
            <p:nvPr/>
          </p:nvSpPr>
          <p:spPr bwMode="gray">
            <a:xfrm>
              <a:off x="4608" y="1566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1127" name="Group 23"/>
          <p:cNvGrpSpPr>
            <a:grpSpLocks/>
          </p:cNvGrpSpPr>
          <p:nvPr/>
        </p:nvGrpSpPr>
        <p:grpSpPr bwMode="auto">
          <a:xfrm>
            <a:off x="3276600" y="3258817"/>
            <a:ext cx="5715000" cy="1162050"/>
            <a:chOff x="2160" y="2052"/>
            <a:chExt cx="3600" cy="732"/>
          </a:xfrm>
        </p:grpSpPr>
        <p:sp>
          <p:nvSpPr>
            <p:cNvPr id="431116" name="AutoShape 12"/>
            <p:cNvSpPr>
              <a:spLocks noChangeArrowheads="1"/>
            </p:cNvSpPr>
            <p:nvPr/>
          </p:nvSpPr>
          <p:spPr bwMode="gray">
            <a:xfrm rot="16200000">
              <a:off x="3594" y="618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88CE58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24" name="Line 20"/>
            <p:cNvSpPr>
              <a:spLocks noChangeShapeType="1"/>
            </p:cNvSpPr>
            <p:nvPr/>
          </p:nvSpPr>
          <p:spPr bwMode="gray">
            <a:xfrm>
              <a:off x="4608" y="2400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1126" name="Group 22"/>
          <p:cNvGrpSpPr>
            <a:grpSpLocks/>
          </p:cNvGrpSpPr>
          <p:nvPr/>
        </p:nvGrpSpPr>
        <p:grpSpPr bwMode="auto">
          <a:xfrm>
            <a:off x="3429000" y="4629150"/>
            <a:ext cx="5715000" cy="1543050"/>
            <a:chOff x="2160" y="2916"/>
            <a:chExt cx="3600" cy="732"/>
          </a:xfrm>
        </p:grpSpPr>
        <p:sp>
          <p:nvSpPr>
            <p:cNvPr id="431117" name="AutoShape 13"/>
            <p:cNvSpPr>
              <a:spLocks noChangeArrowheads="1"/>
            </p:cNvSpPr>
            <p:nvPr/>
          </p:nvSpPr>
          <p:spPr bwMode="gray">
            <a:xfrm rot="162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125" name="Line 21"/>
            <p:cNvSpPr>
              <a:spLocks noChangeShapeType="1"/>
            </p:cNvSpPr>
            <p:nvPr/>
          </p:nvSpPr>
          <p:spPr bwMode="gray">
            <a:xfrm>
              <a:off x="4608" y="3264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89948" y="2311480"/>
            <a:ext cx="5726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</a:rPr>
              <a:t>leaked </a:t>
            </a:r>
            <a:r>
              <a:rPr lang="en-US" sz="2400" dirty="0" smtClean="0">
                <a:latin typeface="Constantia" panose="02030602050306030303" pitchFamily="18" charset="0"/>
              </a:rPr>
              <a:t>less frequently  </a:t>
            </a:r>
            <a:r>
              <a:rPr lang="en-US" sz="2400" dirty="0">
                <a:latin typeface="Constantia" panose="02030602050306030303" pitchFamily="18" charset="0"/>
              </a:rPr>
              <a:t>had much </a:t>
            </a:r>
            <a:r>
              <a:rPr lang="en-US" sz="2400" dirty="0" smtClean="0">
                <a:latin typeface="Constantia" panose="02030602050306030303" pitchFamily="18" charset="0"/>
              </a:rPr>
              <a:t>thinner </a:t>
            </a:r>
            <a:r>
              <a:rPr lang="en-US" sz="2400" dirty="0">
                <a:latin typeface="Constantia" panose="02030602050306030303" pitchFamily="18" charset="0"/>
              </a:rPr>
              <a:t>walls, making heat transfer faster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  <a:p>
            <a:pPr algn="l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8833" y="3568069"/>
            <a:ext cx="490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</a:rPr>
              <a:t>R</a:t>
            </a:r>
            <a:r>
              <a:rPr lang="en-US" sz="2400" dirty="0" smtClean="0">
                <a:latin typeface="Constantia" panose="02030602050306030303" pitchFamily="18" charset="0"/>
              </a:rPr>
              <a:t>equires </a:t>
            </a:r>
            <a:r>
              <a:rPr lang="en-US" sz="2400" dirty="0">
                <a:latin typeface="Constantia" panose="02030602050306030303" pitchFamily="18" charset="0"/>
              </a:rPr>
              <a:t>about </a:t>
            </a:r>
            <a:r>
              <a:rPr lang="en-US" sz="2400" dirty="0" smtClean="0"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6962" y="3557885"/>
            <a:ext cx="23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</a:rPr>
              <a:t>gram of reactant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0717" y="4958376"/>
            <a:ext cx="4690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Constantia" panose="02030602050306030303" pitchFamily="18" charset="0"/>
              </a:rPr>
              <a:t>G</a:t>
            </a:r>
            <a:r>
              <a:rPr lang="en-US" sz="2400" dirty="0" smtClean="0">
                <a:latin typeface="Constantia" panose="02030602050306030303" pitchFamily="18" charset="0"/>
              </a:rPr>
              <a:t>as phase product collected easily</a:t>
            </a:r>
          </a:p>
          <a:p>
            <a:pPr algn="l"/>
            <a:r>
              <a:rPr lang="en-US" sz="2400" dirty="0" smtClean="0">
                <a:latin typeface="Constantia" panose="02030602050306030303" pitchFamily="18" charset="0"/>
              </a:rPr>
              <a:t> by gas sampling bag 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-11245" y="4123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kern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Reactor Construction</a:t>
            </a:r>
            <a:endParaRPr lang="en-US" sz="4800" b="1" kern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74" y="0"/>
            <a:ext cx="1370463" cy="16364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421237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" y="2320725"/>
            <a:ext cx="3678144" cy="37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7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162"/>
            <a:ext cx="9143999" cy="6737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58199" y="6587319"/>
            <a:ext cx="685800" cy="270681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6514756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Supercritical Water Desulfurization of Crude Oil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b</a:t>
            </a:r>
            <a:r>
              <a:rPr lang="en-US" sz="1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Yuko Kida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9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704" y="457200"/>
            <a:ext cx="495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</a:rPr>
              <a:t>De Jaye Analyzer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36" y="0"/>
            <a:ext cx="1370463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971800"/>
            <a:ext cx="8382000" cy="18774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endParaRPr lang="en-US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22313" indent="-368300" algn="l" rtl="0">
              <a:buBlip>
                <a:blip r:embed="rId3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nalyzing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 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368300" algn="l" rtl="0">
              <a:buBlip>
                <a:blip r:embed="rId3"/>
              </a:buBlip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beyond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product is diluted in helium and this mixture is analyzed on the De Jaye analyzer</a:t>
            </a:r>
          </a:p>
        </p:txBody>
      </p:sp>
      <p:sp>
        <p:nvSpPr>
          <p:cNvPr id="7" name="U-Turn Arrow 6"/>
          <p:cNvSpPr/>
          <p:nvPr/>
        </p:nvSpPr>
        <p:spPr>
          <a:xfrm>
            <a:off x="1119820" y="2304955"/>
            <a:ext cx="608896" cy="381000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0863" y="6534218"/>
            <a:ext cx="763137" cy="285845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6514756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Supercritical Water Desulfurization of Crude Oil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b</a:t>
            </a:r>
            <a:r>
              <a:rPr lang="en-US" sz="1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Yuko Kida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1279830" y="7393709"/>
            <a:ext cx="209617" cy="70764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9" name="Striped Right Arrow 28"/>
          <p:cNvSpPr/>
          <p:nvPr/>
        </p:nvSpPr>
        <p:spPr>
          <a:xfrm>
            <a:off x="3509099" y="8183569"/>
            <a:ext cx="838200" cy="231465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7094"/>
            <a:ext cx="8382000" cy="4382112"/>
          </a:xfrm>
          <a:prstGeom prst="rect">
            <a:avLst/>
          </a:prstGeom>
        </p:spPr>
      </p:pic>
      <p:sp>
        <p:nvSpPr>
          <p:cNvPr id="35" name="Striped Right Arrow 34"/>
          <p:cNvSpPr/>
          <p:nvPr/>
        </p:nvSpPr>
        <p:spPr>
          <a:xfrm>
            <a:off x="2770428" y="6159515"/>
            <a:ext cx="838200" cy="231465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552383" y="5431240"/>
            <a:ext cx="209617" cy="70764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6" y="2110404"/>
            <a:ext cx="8292504" cy="4382112"/>
          </a:xfrm>
          <a:prstGeom prst="rect">
            <a:avLst/>
          </a:prstGeom>
        </p:spPr>
      </p:pic>
      <p:sp>
        <p:nvSpPr>
          <p:cNvPr id="38" name="Up Arrow 37"/>
          <p:cNvSpPr/>
          <p:nvPr/>
        </p:nvSpPr>
        <p:spPr>
          <a:xfrm>
            <a:off x="822644" y="5510306"/>
            <a:ext cx="209617" cy="70764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>
            <a:off x="2871148" y="6208467"/>
            <a:ext cx="838200" cy="231465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6" y="2055393"/>
            <a:ext cx="8749615" cy="43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2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362200"/>
            <a:ext cx="63246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94" y="0"/>
            <a:ext cx="1369805" cy="1417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2" name="Cloud Callout 1"/>
          <p:cNvSpPr/>
          <p:nvPr/>
        </p:nvSpPr>
        <p:spPr>
          <a:xfrm>
            <a:off x="6324600" y="2209800"/>
            <a:ext cx="2438400" cy="16764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1.22%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9" y="2081092"/>
            <a:ext cx="8542361" cy="4219816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324600" y="4343400"/>
            <a:ext cx="2286000" cy="10668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41352" y="4461668"/>
            <a:ext cx="114381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90% SO2</a:t>
            </a:r>
          </a:p>
        </p:txBody>
      </p:sp>
    </p:spTree>
    <p:extLst>
      <p:ext uri="{BB962C8B-B14F-4D97-AF65-F5344CB8AC3E}">
        <p14:creationId xmlns:p14="http://schemas.microsoft.com/office/powerpoint/2010/main" val="1352085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09600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Hydro 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Desulfurization  (HDS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400" cy="1524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2378122"/>
          <a:ext cx="6328746" cy="66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4" imgW="2159000" imgH="228600" progId="Equation.3">
                  <p:embed/>
                </p:oleObj>
              </mc:Choice>
              <mc:Fallback>
                <p:oleObj name="Equation" r:id="rId4" imgW="215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78122"/>
                        <a:ext cx="6328746" cy="669878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77960" y="3641677"/>
            <a:ext cx="31880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standard HDS catalysts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b="1" spc="-10" dirty="0">
                <a:solidFill>
                  <a:srgbClr val="000000"/>
                </a:solidFill>
                <a:ea typeface="Arial Unicode MS" panose="020B0604020202020204" pitchFamily="34" charset="-128"/>
              </a:rPr>
              <a:t> </a:t>
            </a:r>
            <a:endParaRPr lang="fa-IR" b="1" dirty="0"/>
          </a:p>
        </p:txBody>
      </p:sp>
      <p:sp>
        <p:nvSpPr>
          <p:cNvPr id="7" name="Rectangle 6"/>
          <p:cNvSpPr/>
          <p:nvPr/>
        </p:nvSpPr>
        <p:spPr>
          <a:xfrm>
            <a:off x="3766012" y="3671247"/>
            <a:ext cx="4016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Ni Mo/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 Mo/Al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desul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133600"/>
            <a:ext cx="9124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80863" y="6534218"/>
            <a:ext cx="763137" cy="285845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11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08" name="Group 4"/>
          <p:cNvGrpSpPr>
            <a:grpSpLocks/>
          </p:cNvGrpSpPr>
          <p:nvPr/>
        </p:nvGrpSpPr>
        <p:grpSpPr bwMode="auto">
          <a:xfrm>
            <a:off x="840082" y="2547589"/>
            <a:ext cx="4800600" cy="635000"/>
            <a:chOff x="1728" y="1472"/>
            <a:chExt cx="3024" cy="400"/>
          </a:xfrm>
        </p:grpSpPr>
        <p:grpSp>
          <p:nvGrpSpPr>
            <p:cNvPr id="533509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9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564" name="Group 60"/>
          <p:cNvGrpSpPr>
            <a:grpSpLocks/>
          </p:cNvGrpSpPr>
          <p:nvPr/>
        </p:nvGrpSpPr>
        <p:grpSpPr bwMode="auto">
          <a:xfrm>
            <a:off x="761879" y="3395060"/>
            <a:ext cx="5979818" cy="635000"/>
            <a:chOff x="1728" y="2048"/>
            <a:chExt cx="3024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3567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3620" name="Group 116"/>
          <p:cNvGrpSpPr>
            <a:grpSpLocks/>
          </p:cNvGrpSpPr>
          <p:nvPr/>
        </p:nvGrpSpPr>
        <p:grpSpPr bwMode="auto">
          <a:xfrm>
            <a:off x="819008" y="4376825"/>
            <a:ext cx="5962792" cy="635000"/>
            <a:chOff x="1728" y="2624"/>
            <a:chExt cx="3024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3623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3676" name="Group 172"/>
          <p:cNvGrpSpPr>
            <a:grpSpLocks/>
          </p:cNvGrpSpPr>
          <p:nvPr/>
        </p:nvGrpSpPr>
        <p:grpSpPr bwMode="auto">
          <a:xfrm>
            <a:off x="735326" y="5351219"/>
            <a:ext cx="6503673" cy="635000"/>
            <a:chOff x="1728" y="3200"/>
            <a:chExt cx="3024" cy="400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367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39360" y="2350745"/>
            <a:ext cx="6827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content, which causes deposit formationand catalyst deactivation.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7579" y="3460974"/>
            <a:ext cx="71282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size, which limits access to smaller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 pores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8864" y="4237144"/>
            <a:ext cx="6836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Steric protection of thiophenic sulfur, making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HDS difficul</a:t>
            </a:r>
            <a:r>
              <a:rPr lang="en-US" sz="2200" dirty="0"/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9830" y="5414960"/>
            <a:ext cx="29900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Excess hydrogen needed</a:t>
            </a:r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435" y="509624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Problems  in HDS</a:t>
            </a:r>
            <a:endParaRPr lang="en-US" dirty="0"/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400" cy="1524000"/>
          </a:xfrm>
          <a:prstGeom prst="rect">
            <a:avLst/>
          </a:prstGeom>
        </p:spPr>
      </p:pic>
      <p:sp>
        <p:nvSpPr>
          <p:cNvPr id="228" name="Rectangle 227"/>
          <p:cNvSpPr/>
          <p:nvPr/>
        </p:nvSpPr>
        <p:spPr>
          <a:xfrm>
            <a:off x="8380863" y="6534218"/>
            <a:ext cx="763137" cy="285845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15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Problems  in 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SCWD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55319" y="2957357"/>
            <a:ext cx="5941718" cy="635000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078" y="2599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772759" y="4042948"/>
            <a:ext cx="6999641" cy="635000"/>
            <a:chOff x="1728" y="1472"/>
            <a:chExt cx="3024" cy="400"/>
          </a:xfrm>
        </p:grpSpPr>
        <p:grpSp>
          <p:nvGrpSpPr>
            <p:cNvPr id="60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2"/>
              <p:cNvSpPr>
                <a:spLocks/>
              </p:cNvSpPr>
              <p:nvPr/>
            </p:nvSpPr>
            <p:spPr bwMode="auto">
              <a:xfrm>
                <a:off x="1078" y="2599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1016047" y="2841530"/>
            <a:ext cx="72897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algn="l" rtl="0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Aromatic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sulfur compounds do not react in SCW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380863" y="6534218"/>
            <a:ext cx="763137" cy="285845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400" cy="152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5409" y="3867993"/>
            <a:ext cx="6545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Chemically environment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can rapidly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de-activate many catalysts.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60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38400"/>
            <a:ext cx="8610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marL="265113" indent="-265113" algn="l" rtl="0">
              <a:buBlip>
                <a:blip r:embed="rId2"/>
              </a:buBlip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Scw Desulfurization Process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Advantages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 rtl="0"/>
            <a:r>
              <a:rPr lang="en-US" dirty="0" smtClean="0"/>
              <a:t> </a:t>
            </a:r>
          </a:p>
          <a:p>
            <a:pPr marL="811213" indent="-280988" algn="l" rtl="0">
              <a:buBlip>
                <a:blip r:embed="rId3"/>
              </a:buBlip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1213" indent="-280988" algn="l" rtl="0">
              <a:buBlip>
                <a:blip r:embed="rId3"/>
              </a:buBlip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dilution, precipitation of sulfur-rich species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1213" indent="-280988" algn="l" rtl="0">
              <a:buBlip>
                <a:blip r:embed="rId3"/>
              </a:buBlip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by water gas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</a:p>
          <a:p>
            <a:pPr marL="811213" indent="-280988" algn="l" rtl="0">
              <a:buBlip>
                <a:blip r:embed="rId3"/>
              </a:buBlip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using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hydrogen that would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 costs, energy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use.</a:t>
            </a:r>
          </a:p>
          <a:p>
            <a:pPr marL="811213" indent="-280988" algn="l" rtl="0">
              <a:buBlip>
                <a:blip r:embed="rId3"/>
              </a:buBlip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reduces sulfur content and decreases average molecular weight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rejecting carbon as coke products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algn="l" rtl="0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36" y="0"/>
            <a:ext cx="1370463" cy="15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0863" y="6492121"/>
            <a:ext cx="763137" cy="365879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65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Conclusions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0"/>
            <a:ext cx="1485900" cy="1524000"/>
          </a:xfrm>
          <a:prstGeom prst="rect">
            <a:avLst/>
          </a:prstGeom>
        </p:spPr>
      </p:pic>
      <p:grpSp>
        <p:nvGrpSpPr>
          <p:cNvPr id="4" name="Group 588"/>
          <p:cNvGrpSpPr>
            <a:grpSpLocks/>
          </p:cNvGrpSpPr>
          <p:nvPr/>
        </p:nvGrpSpPr>
        <p:grpSpPr bwMode="auto">
          <a:xfrm>
            <a:off x="990600" y="1787484"/>
            <a:ext cx="7315200" cy="1337765"/>
            <a:chOff x="1392" y="1248"/>
            <a:chExt cx="3085" cy="327"/>
          </a:xfrm>
        </p:grpSpPr>
        <p:sp>
          <p:nvSpPr>
            <p:cNvPr id="5" name="Rectangle 294"/>
            <p:cNvSpPr>
              <a:spLocks noChangeArrowheads="1"/>
            </p:cNvSpPr>
            <p:nvPr/>
          </p:nvSpPr>
          <p:spPr bwMode="gray">
            <a:xfrm>
              <a:off x="1645" y="1314"/>
              <a:ext cx="2832" cy="192"/>
            </a:xfrm>
            <a:prstGeom prst="rect">
              <a:avLst/>
            </a:prstGeom>
            <a:gradFill rotWithShape="1">
              <a:gsLst>
                <a:gs pos="0">
                  <a:srgbClr val="8EC9F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21"/>
            <p:cNvGrpSpPr>
              <a:grpSpLocks/>
            </p:cNvGrpSpPr>
            <p:nvPr/>
          </p:nvGrpSpPr>
          <p:grpSpPr bwMode="auto">
            <a:xfrm>
              <a:off x="1392" y="1248"/>
              <a:ext cx="2605" cy="327"/>
              <a:chOff x="1392" y="1728"/>
              <a:chExt cx="2605" cy="327"/>
            </a:xfrm>
          </p:grpSpPr>
          <p:grpSp>
            <p:nvGrpSpPr>
              <p:cNvPr id="7" name="Group 295"/>
              <p:cNvGrpSpPr>
                <a:grpSpLocks/>
              </p:cNvGrpSpPr>
              <p:nvPr/>
            </p:nvGrpSpPr>
            <p:grpSpPr bwMode="auto">
              <a:xfrm>
                <a:off x="1392" y="1746"/>
                <a:ext cx="301" cy="288"/>
                <a:chOff x="448" y="243"/>
                <a:chExt cx="527" cy="525"/>
              </a:xfrm>
            </p:grpSpPr>
            <p:sp>
              <p:nvSpPr>
                <p:cNvPr id="9" name="Rectangle 296"/>
                <p:cNvSpPr>
                  <a:spLocks noChangeArrowheads="1"/>
                </p:cNvSpPr>
                <p:nvPr/>
              </p:nvSpPr>
              <p:spPr bwMode="gray">
                <a:xfrm rot="20642">
                  <a:off x="448" y="288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Rectangle 297"/>
                <p:cNvSpPr>
                  <a:spLocks noChangeArrowheads="1"/>
                </p:cNvSpPr>
                <p:nvPr/>
              </p:nvSpPr>
              <p:spPr bwMode="gray">
                <a:xfrm rot="20642">
                  <a:off x="450" y="672"/>
                  <a:ext cx="14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Rectangle 298"/>
                <p:cNvSpPr>
                  <a:spLocks noChangeArrowheads="1"/>
                </p:cNvSpPr>
                <p:nvPr/>
              </p:nvSpPr>
              <p:spPr bwMode="gray">
                <a:xfrm rot="20642">
                  <a:off x="646" y="481"/>
                  <a:ext cx="139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Rectangle 299"/>
                <p:cNvSpPr>
                  <a:spLocks noChangeArrowheads="1"/>
                </p:cNvSpPr>
                <p:nvPr/>
              </p:nvSpPr>
              <p:spPr bwMode="gray">
                <a:xfrm rot="20642">
                  <a:off x="636" y="288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Rectangle 300"/>
                <p:cNvSpPr>
                  <a:spLocks noChangeArrowheads="1"/>
                </p:cNvSpPr>
                <p:nvPr/>
              </p:nvSpPr>
              <p:spPr bwMode="gray">
                <a:xfrm rot="20642">
                  <a:off x="645" y="671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Rectangle 301"/>
                <p:cNvSpPr>
                  <a:spLocks noChangeArrowheads="1"/>
                </p:cNvSpPr>
                <p:nvPr/>
              </p:nvSpPr>
              <p:spPr bwMode="gray">
                <a:xfrm rot="-5400000">
                  <a:off x="449" y="389"/>
                  <a:ext cx="135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Rectangle 302"/>
                <p:cNvSpPr>
                  <a:spLocks noChangeArrowheads="1"/>
                </p:cNvSpPr>
                <p:nvPr/>
              </p:nvSpPr>
              <p:spPr bwMode="gray">
                <a:xfrm rot="-5400000">
                  <a:off x="445" y="5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Rectangle 303"/>
                <p:cNvSpPr>
                  <a:spLocks noChangeArrowheads="1"/>
                </p:cNvSpPr>
                <p:nvPr/>
              </p:nvSpPr>
              <p:spPr bwMode="gray">
                <a:xfrm rot="-5400000">
                  <a:off x="833" y="388"/>
                  <a:ext cx="136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Rectangle 304"/>
                <p:cNvSpPr>
                  <a:spLocks noChangeArrowheads="1"/>
                </p:cNvSpPr>
                <p:nvPr/>
              </p:nvSpPr>
              <p:spPr bwMode="gray">
                <a:xfrm rot="-5400000">
                  <a:off x="829" y="5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Rectangle 305"/>
                <p:cNvSpPr>
                  <a:spLocks noChangeArrowheads="1"/>
                </p:cNvSpPr>
                <p:nvPr/>
              </p:nvSpPr>
              <p:spPr bwMode="gray">
                <a:xfrm rot="20642">
                  <a:off x="450" y="481"/>
                  <a:ext cx="14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306"/>
                <p:cNvSpPr>
                  <a:spLocks noChangeArrowheads="1"/>
                </p:cNvSpPr>
                <p:nvPr/>
              </p:nvSpPr>
              <p:spPr bwMode="gray">
                <a:xfrm rot="-5400000">
                  <a:off x="544" y="291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Rectangle 307"/>
                <p:cNvSpPr>
                  <a:spLocks noChangeArrowheads="1"/>
                </p:cNvSpPr>
                <p:nvPr/>
              </p:nvSpPr>
              <p:spPr bwMode="gray">
                <a:xfrm rot="-5400000">
                  <a:off x="546" y="670"/>
                  <a:ext cx="144" cy="5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Rectangle 308"/>
                <p:cNvSpPr>
                  <a:spLocks noChangeArrowheads="1"/>
                </p:cNvSpPr>
                <p:nvPr/>
              </p:nvSpPr>
              <p:spPr bwMode="gray">
                <a:xfrm rot="-5400000">
                  <a:off x="544" y="480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Rectangle 309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292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Rectangle 310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669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311"/>
                <p:cNvSpPr>
                  <a:spLocks noChangeArrowheads="1"/>
                </p:cNvSpPr>
                <p:nvPr/>
              </p:nvSpPr>
              <p:spPr bwMode="gray">
                <a:xfrm rot="20642">
                  <a:off x="829" y="480"/>
                  <a:ext cx="146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312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480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313"/>
                <p:cNvSpPr>
                  <a:spLocks noChangeArrowheads="1"/>
                </p:cNvSpPr>
                <p:nvPr/>
              </p:nvSpPr>
              <p:spPr bwMode="gray">
                <a:xfrm rot="20642">
                  <a:off x="734" y="577"/>
                  <a:ext cx="143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314"/>
                <p:cNvSpPr>
                  <a:spLocks noChangeArrowheads="1"/>
                </p:cNvSpPr>
                <p:nvPr/>
              </p:nvSpPr>
              <p:spPr bwMode="gray">
                <a:xfrm rot="20642">
                  <a:off x="549" y="576"/>
                  <a:ext cx="139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Rectangle 315"/>
                <p:cNvSpPr>
                  <a:spLocks noChangeArrowheads="1"/>
                </p:cNvSpPr>
                <p:nvPr/>
              </p:nvSpPr>
              <p:spPr bwMode="gray">
                <a:xfrm rot="20642">
                  <a:off x="839" y="671"/>
                  <a:ext cx="135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316"/>
                <p:cNvSpPr>
                  <a:spLocks noChangeArrowheads="1"/>
                </p:cNvSpPr>
                <p:nvPr/>
              </p:nvSpPr>
              <p:spPr bwMode="gray">
                <a:xfrm rot="20642">
                  <a:off x="840" y="287"/>
                  <a:ext cx="13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317"/>
                <p:cNvGrpSpPr>
                  <a:grpSpLocks/>
                </p:cNvGrpSpPr>
                <p:nvPr/>
              </p:nvGrpSpPr>
              <p:grpSpPr bwMode="auto">
                <a:xfrm rot="60814">
                  <a:off x="550" y="384"/>
                  <a:ext cx="327" cy="51"/>
                  <a:chOff x="586" y="575"/>
                  <a:chExt cx="326" cy="51"/>
                </a:xfrm>
              </p:grpSpPr>
              <p:sp>
                <p:nvSpPr>
                  <p:cNvPr id="35" name="Rectangle 318"/>
                  <p:cNvSpPr>
                    <a:spLocks noChangeArrowheads="1"/>
                  </p:cNvSpPr>
                  <p:nvPr/>
                </p:nvSpPr>
                <p:spPr bwMode="gray">
                  <a:xfrm rot="-40172">
                    <a:off x="772" y="575"/>
                    <a:ext cx="140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dir="54000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319"/>
                  <p:cNvSpPr>
                    <a:spLocks noChangeArrowheads="1"/>
                  </p:cNvSpPr>
                  <p:nvPr/>
                </p:nvSpPr>
                <p:spPr bwMode="gray">
                  <a:xfrm rot="-40172">
                    <a:off x="586" y="578"/>
                    <a:ext cx="140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dir="54000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20"/>
                <p:cNvGrpSpPr>
                  <a:grpSpLocks/>
                </p:cNvGrpSpPr>
                <p:nvPr/>
              </p:nvGrpSpPr>
              <p:grpSpPr bwMode="auto">
                <a:xfrm>
                  <a:off x="688" y="344"/>
                  <a:ext cx="48" cy="326"/>
                  <a:chOff x="648" y="2736"/>
                  <a:chExt cx="48" cy="336"/>
                </a:xfrm>
              </p:grpSpPr>
              <p:sp>
                <p:nvSpPr>
                  <p:cNvPr id="33" name="Rectangle 321"/>
                  <p:cNvSpPr>
                    <a:spLocks noChangeArrowheads="1"/>
                  </p:cNvSpPr>
                  <p:nvPr/>
                </p:nvSpPr>
                <p:spPr bwMode="gray">
                  <a:xfrm rot="-5400000">
                    <a:off x="600" y="2784"/>
                    <a:ext cx="144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Rectangle 322"/>
                  <p:cNvSpPr>
                    <a:spLocks noChangeArrowheads="1"/>
                  </p:cNvSpPr>
                  <p:nvPr/>
                </p:nvSpPr>
                <p:spPr bwMode="gray">
                  <a:xfrm rot="-5400000">
                    <a:off x="600" y="2976"/>
                    <a:ext cx="144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" name="Freeform 323"/>
                <p:cNvSpPr>
                  <a:spLocks/>
                </p:cNvSpPr>
                <p:nvPr/>
              </p:nvSpPr>
              <p:spPr bwMode="gray">
                <a:xfrm>
                  <a:off x="630" y="438"/>
                  <a:ext cx="153" cy="138"/>
                </a:xfrm>
                <a:custGeom>
                  <a:avLst/>
                  <a:gdLst>
                    <a:gd name="T0" fmla="*/ 12 w 153"/>
                    <a:gd name="T1" fmla="*/ 2 h 138"/>
                    <a:gd name="T2" fmla="*/ 63 w 153"/>
                    <a:gd name="T3" fmla="*/ 68 h 138"/>
                    <a:gd name="T4" fmla="*/ 12 w 153"/>
                    <a:gd name="T5" fmla="*/ 138 h 138"/>
                    <a:gd name="T6" fmla="*/ 53 w 153"/>
                    <a:gd name="T7" fmla="*/ 136 h 138"/>
                    <a:gd name="T8" fmla="*/ 84 w 153"/>
                    <a:gd name="T9" fmla="*/ 96 h 138"/>
                    <a:gd name="T10" fmla="*/ 109 w 153"/>
                    <a:gd name="T11" fmla="*/ 137 h 138"/>
                    <a:gd name="T12" fmla="*/ 151 w 153"/>
                    <a:gd name="T13" fmla="*/ 138 h 138"/>
                    <a:gd name="T14" fmla="*/ 105 w 153"/>
                    <a:gd name="T15" fmla="*/ 68 h 138"/>
                    <a:gd name="T16" fmla="*/ 153 w 153"/>
                    <a:gd name="T17" fmla="*/ 3 h 138"/>
                    <a:gd name="T18" fmla="*/ 112 w 153"/>
                    <a:gd name="T19" fmla="*/ 2 h 138"/>
                    <a:gd name="T20" fmla="*/ 84 w 153"/>
                    <a:gd name="T21" fmla="*/ 45 h 138"/>
                    <a:gd name="T22" fmla="*/ 49 w 153"/>
                    <a:gd name="T23" fmla="*/ 0 h 138"/>
                    <a:gd name="T24" fmla="*/ 0 w 153"/>
                    <a:gd name="T25" fmla="*/ 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3" h="138">
                      <a:moveTo>
                        <a:pt x="12" y="2"/>
                      </a:moveTo>
                      <a:lnTo>
                        <a:pt x="63" y="68"/>
                      </a:lnTo>
                      <a:lnTo>
                        <a:pt x="12" y="138"/>
                      </a:lnTo>
                      <a:lnTo>
                        <a:pt x="53" y="136"/>
                      </a:lnTo>
                      <a:lnTo>
                        <a:pt x="84" y="96"/>
                      </a:lnTo>
                      <a:lnTo>
                        <a:pt x="109" y="137"/>
                      </a:lnTo>
                      <a:lnTo>
                        <a:pt x="151" y="138"/>
                      </a:lnTo>
                      <a:lnTo>
                        <a:pt x="105" y="68"/>
                      </a:lnTo>
                      <a:lnTo>
                        <a:pt x="153" y="3"/>
                      </a:lnTo>
                      <a:lnTo>
                        <a:pt x="112" y="2"/>
                      </a:lnTo>
                      <a:lnTo>
                        <a:pt x="84" y="45"/>
                      </a:lnTo>
                      <a:lnTo>
                        <a:pt x="49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" name="Rectangle 324"/>
              <p:cNvSpPr>
                <a:spLocks noChangeArrowheads="1"/>
              </p:cNvSpPr>
              <p:nvPr/>
            </p:nvSpPr>
            <p:spPr bwMode="gray">
              <a:xfrm>
                <a:off x="1693" y="1728"/>
                <a:ext cx="230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1785419" y="2331377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dirty="0">
              <a:latin typeface="Constantia" panose="02030602050306030303" pitchFamily="18" charset="0"/>
            </a:endParaRPr>
          </a:p>
        </p:txBody>
      </p:sp>
      <p:grpSp>
        <p:nvGrpSpPr>
          <p:cNvPr id="38" name="Group 589"/>
          <p:cNvGrpSpPr>
            <a:grpSpLocks/>
          </p:cNvGrpSpPr>
          <p:nvPr/>
        </p:nvGrpSpPr>
        <p:grpSpPr bwMode="auto">
          <a:xfrm>
            <a:off x="992387" y="3174432"/>
            <a:ext cx="7288392" cy="995608"/>
            <a:chOff x="1392" y="1680"/>
            <a:chExt cx="3085" cy="306"/>
          </a:xfrm>
        </p:grpSpPr>
        <p:sp>
          <p:nvSpPr>
            <p:cNvPr id="39" name="Rectangle 424"/>
            <p:cNvSpPr>
              <a:spLocks noChangeArrowheads="1"/>
            </p:cNvSpPr>
            <p:nvPr/>
          </p:nvSpPr>
          <p:spPr bwMode="gray">
            <a:xfrm>
              <a:off x="1645" y="1746"/>
              <a:ext cx="2832" cy="192"/>
            </a:xfrm>
            <a:prstGeom prst="rect">
              <a:avLst/>
            </a:prstGeom>
            <a:gradFill rotWithShape="1">
              <a:gsLst>
                <a:gs pos="0">
                  <a:srgbClr val="A0ECB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426"/>
            <p:cNvGrpSpPr>
              <a:grpSpLocks/>
            </p:cNvGrpSpPr>
            <p:nvPr/>
          </p:nvGrpSpPr>
          <p:grpSpPr bwMode="auto">
            <a:xfrm>
              <a:off x="1392" y="1698"/>
              <a:ext cx="301" cy="288"/>
              <a:chOff x="448" y="243"/>
              <a:chExt cx="527" cy="525"/>
            </a:xfrm>
          </p:grpSpPr>
          <p:sp>
            <p:nvSpPr>
              <p:cNvPr id="42" name="Rectangle 427"/>
              <p:cNvSpPr>
                <a:spLocks noChangeArrowheads="1"/>
              </p:cNvSpPr>
              <p:nvPr/>
            </p:nvSpPr>
            <p:spPr bwMode="gray">
              <a:xfrm rot="20642">
                <a:off x="448" y="288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428"/>
              <p:cNvSpPr>
                <a:spLocks noChangeArrowheads="1"/>
              </p:cNvSpPr>
              <p:nvPr/>
            </p:nvSpPr>
            <p:spPr bwMode="gray">
              <a:xfrm rot="20642">
                <a:off x="450" y="672"/>
                <a:ext cx="14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429"/>
              <p:cNvSpPr>
                <a:spLocks noChangeArrowheads="1"/>
              </p:cNvSpPr>
              <p:nvPr/>
            </p:nvSpPr>
            <p:spPr bwMode="gray">
              <a:xfrm rot="20642">
                <a:off x="646" y="481"/>
                <a:ext cx="139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430"/>
              <p:cNvSpPr>
                <a:spLocks noChangeArrowheads="1"/>
              </p:cNvSpPr>
              <p:nvPr/>
            </p:nvSpPr>
            <p:spPr bwMode="gray">
              <a:xfrm rot="20642">
                <a:off x="636" y="288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431"/>
              <p:cNvSpPr>
                <a:spLocks noChangeArrowheads="1"/>
              </p:cNvSpPr>
              <p:nvPr/>
            </p:nvSpPr>
            <p:spPr bwMode="gray">
              <a:xfrm rot="20642">
                <a:off x="645" y="671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432"/>
              <p:cNvSpPr>
                <a:spLocks noChangeArrowheads="1"/>
              </p:cNvSpPr>
              <p:nvPr/>
            </p:nvSpPr>
            <p:spPr bwMode="gray">
              <a:xfrm rot="-5400000">
                <a:off x="449" y="389"/>
                <a:ext cx="135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33"/>
              <p:cNvSpPr>
                <a:spLocks noChangeArrowheads="1"/>
              </p:cNvSpPr>
              <p:nvPr/>
            </p:nvSpPr>
            <p:spPr bwMode="gray">
              <a:xfrm rot="-5400000">
                <a:off x="445" y="5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434"/>
              <p:cNvSpPr>
                <a:spLocks noChangeArrowheads="1"/>
              </p:cNvSpPr>
              <p:nvPr/>
            </p:nvSpPr>
            <p:spPr bwMode="gray">
              <a:xfrm rot="-5400000">
                <a:off x="833" y="388"/>
                <a:ext cx="136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35"/>
              <p:cNvSpPr>
                <a:spLocks noChangeArrowheads="1"/>
              </p:cNvSpPr>
              <p:nvPr/>
            </p:nvSpPr>
            <p:spPr bwMode="gray">
              <a:xfrm rot="-5400000">
                <a:off x="829" y="5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436"/>
              <p:cNvSpPr>
                <a:spLocks noChangeArrowheads="1"/>
              </p:cNvSpPr>
              <p:nvPr/>
            </p:nvSpPr>
            <p:spPr bwMode="gray">
              <a:xfrm rot="20642">
                <a:off x="450" y="481"/>
                <a:ext cx="14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437"/>
              <p:cNvSpPr>
                <a:spLocks noChangeArrowheads="1"/>
              </p:cNvSpPr>
              <p:nvPr/>
            </p:nvSpPr>
            <p:spPr bwMode="gray">
              <a:xfrm rot="-5400000">
                <a:off x="544" y="291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438"/>
              <p:cNvSpPr>
                <a:spLocks noChangeArrowheads="1"/>
              </p:cNvSpPr>
              <p:nvPr/>
            </p:nvSpPr>
            <p:spPr bwMode="gray">
              <a:xfrm rot="-5400000">
                <a:off x="546" y="670"/>
                <a:ext cx="144" cy="51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439"/>
              <p:cNvSpPr>
                <a:spLocks noChangeArrowheads="1"/>
              </p:cNvSpPr>
              <p:nvPr/>
            </p:nvSpPr>
            <p:spPr bwMode="gray">
              <a:xfrm rot="-5400000">
                <a:off x="544" y="480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440"/>
              <p:cNvSpPr>
                <a:spLocks noChangeArrowheads="1"/>
              </p:cNvSpPr>
              <p:nvPr/>
            </p:nvSpPr>
            <p:spPr bwMode="gray">
              <a:xfrm rot="-5400000">
                <a:off x="736" y="292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441"/>
              <p:cNvSpPr>
                <a:spLocks noChangeArrowheads="1"/>
              </p:cNvSpPr>
              <p:nvPr/>
            </p:nvSpPr>
            <p:spPr bwMode="gray">
              <a:xfrm rot="-5400000">
                <a:off x="736" y="669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442"/>
              <p:cNvSpPr>
                <a:spLocks noChangeArrowheads="1"/>
              </p:cNvSpPr>
              <p:nvPr/>
            </p:nvSpPr>
            <p:spPr bwMode="gray">
              <a:xfrm rot="20642">
                <a:off x="829" y="480"/>
                <a:ext cx="146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443"/>
              <p:cNvSpPr>
                <a:spLocks noChangeArrowheads="1"/>
              </p:cNvSpPr>
              <p:nvPr/>
            </p:nvSpPr>
            <p:spPr bwMode="gray">
              <a:xfrm rot="-5400000">
                <a:off x="736" y="480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444"/>
              <p:cNvSpPr>
                <a:spLocks noChangeArrowheads="1"/>
              </p:cNvSpPr>
              <p:nvPr/>
            </p:nvSpPr>
            <p:spPr bwMode="gray">
              <a:xfrm rot="20642">
                <a:off x="734" y="577"/>
                <a:ext cx="143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445"/>
              <p:cNvSpPr>
                <a:spLocks noChangeArrowheads="1"/>
              </p:cNvSpPr>
              <p:nvPr/>
            </p:nvSpPr>
            <p:spPr bwMode="gray">
              <a:xfrm rot="20642">
                <a:off x="549" y="576"/>
                <a:ext cx="139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446"/>
              <p:cNvSpPr>
                <a:spLocks noChangeArrowheads="1"/>
              </p:cNvSpPr>
              <p:nvPr/>
            </p:nvSpPr>
            <p:spPr bwMode="gray">
              <a:xfrm rot="20642">
                <a:off x="839" y="671"/>
                <a:ext cx="135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447"/>
              <p:cNvSpPr>
                <a:spLocks noChangeArrowheads="1"/>
              </p:cNvSpPr>
              <p:nvPr/>
            </p:nvSpPr>
            <p:spPr bwMode="gray">
              <a:xfrm rot="20642">
                <a:off x="840" y="287"/>
                <a:ext cx="13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" name="Group 448"/>
              <p:cNvGrpSpPr>
                <a:grpSpLocks/>
              </p:cNvGrpSpPr>
              <p:nvPr/>
            </p:nvGrpSpPr>
            <p:grpSpPr bwMode="auto">
              <a:xfrm rot="60814">
                <a:off x="550" y="384"/>
                <a:ext cx="327" cy="51"/>
                <a:chOff x="586" y="575"/>
                <a:chExt cx="326" cy="51"/>
              </a:xfrm>
            </p:grpSpPr>
            <p:sp>
              <p:nvSpPr>
                <p:cNvPr id="68" name="Rectangle 449"/>
                <p:cNvSpPr>
                  <a:spLocks noChangeArrowheads="1"/>
                </p:cNvSpPr>
                <p:nvPr/>
              </p:nvSpPr>
              <p:spPr bwMode="gray">
                <a:xfrm rot="-40172">
                  <a:off x="772" y="575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Rectangle 450"/>
                <p:cNvSpPr>
                  <a:spLocks noChangeArrowheads="1"/>
                </p:cNvSpPr>
                <p:nvPr/>
              </p:nvSpPr>
              <p:spPr bwMode="gray">
                <a:xfrm rot="-40172">
                  <a:off x="586" y="578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451"/>
              <p:cNvGrpSpPr>
                <a:grpSpLocks/>
              </p:cNvGrpSpPr>
              <p:nvPr/>
            </p:nvGrpSpPr>
            <p:grpSpPr bwMode="auto">
              <a:xfrm>
                <a:off x="688" y="344"/>
                <a:ext cx="48" cy="326"/>
                <a:chOff x="648" y="2736"/>
                <a:chExt cx="48" cy="336"/>
              </a:xfrm>
            </p:grpSpPr>
            <p:sp>
              <p:nvSpPr>
                <p:cNvPr id="66" name="Rectangle 452"/>
                <p:cNvSpPr>
                  <a:spLocks noChangeArrowheads="1"/>
                </p:cNvSpPr>
                <p:nvPr/>
              </p:nvSpPr>
              <p:spPr bwMode="gray">
                <a:xfrm rot="-5400000">
                  <a:off x="600" y="2784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Rectangle 453"/>
                <p:cNvSpPr>
                  <a:spLocks noChangeArrowheads="1"/>
                </p:cNvSpPr>
                <p:nvPr/>
              </p:nvSpPr>
              <p:spPr bwMode="gray">
                <a:xfrm rot="-5400000">
                  <a:off x="600" y="29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5" name="Freeform 454"/>
              <p:cNvSpPr>
                <a:spLocks/>
              </p:cNvSpPr>
              <p:nvPr/>
            </p:nvSpPr>
            <p:spPr bwMode="gray">
              <a:xfrm>
                <a:off x="630" y="438"/>
                <a:ext cx="153" cy="138"/>
              </a:xfrm>
              <a:custGeom>
                <a:avLst/>
                <a:gdLst>
                  <a:gd name="T0" fmla="*/ 12 w 153"/>
                  <a:gd name="T1" fmla="*/ 2 h 138"/>
                  <a:gd name="T2" fmla="*/ 63 w 153"/>
                  <a:gd name="T3" fmla="*/ 68 h 138"/>
                  <a:gd name="T4" fmla="*/ 12 w 153"/>
                  <a:gd name="T5" fmla="*/ 138 h 138"/>
                  <a:gd name="T6" fmla="*/ 53 w 153"/>
                  <a:gd name="T7" fmla="*/ 136 h 138"/>
                  <a:gd name="T8" fmla="*/ 84 w 153"/>
                  <a:gd name="T9" fmla="*/ 96 h 138"/>
                  <a:gd name="T10" fmla="*/ 109 w 153"/>
                  <a:gd name="T11" fmla="*/ 137 h 138"/>
                  <a:gd name="T12" fmla="*/ 151 w 153"/>
                  <a:gd name="T13" fmla="*/ 138 h 138"/>
                  <a:gd name="T14" fmla="*/ 105 w 153"/>
                  <a:gd name="T15" fmla="*/ 68 h 138"/>
                  <a:gd name="T16" fmla="*/ 153 w 153"/>
                  <a:gd name="T17" fmla="*/ 3 h 138"/>
                  <a:gd name="T18" fmla="*/ 112 w 153"/>
                  <a:gd name="T19" fmla="*/ 2 h 138"/>
                  <a:gd name="T20" fmla="*/ 84 w 153"/>
                  <a:gd name="T21" fmla="*/ 45 h 138"/>
                  <a:gd name="T22" fmla="*/ 49 w 153"/>
                  <a:gd name="T23" fmla="*/ 0 h 138"/>
                  <a:gd name="T24" fmla="*/ 0 w 153"/>
                  <a:gd name="T25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" h="138">
                    <a:moveTo>
                      <a:pt x="12" y="2"/>
                    </a:moveTo>
                    <a:lnTo>
                      <a:pt x="63" y="68"/>
                    </a:lnTo>
                    <a:lnTo>
                      <a:pt x="12" y="138"/>
                    </a:lnTo>
                    <a:lnTo>
                      <a:pt x="53" y="136"/>
                    </a:lnTo>
                    <a:lnTo>
                      <a:pt x="84" y="96"/>
                    </a:lnTo>
                    <a:lnTo>
                      <a:pt x="109" y="137"/>
                    </a:lnTo>
                    <a:lnTo>
                      <a:pt x="151" y="138"/>
                    </a:lnTo>
                    <a:lnTo>
                      <a:pt x="105" y="68"/>
                    </a:lnTo>
                    <a:lnTo>
                      <a:pt x="153" y="3"/>
                    </a:lnTo>
                    <a:lnTo>
                      <a:pt x="112" y="2"/>
                    </a:lnTo>
                    <a:lnTo>
                      <a:pt x="84" y="45"/>
                    </a:lnTo>
                    <a:lnTo>
                      <a:pt x="4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Rectangle 455"/>
            <p:cNvSpPr>
              <a:spLocks noChangeArrowheads="1"/>
            </p:cNvSpPr>
            <p:nvPr/>
          </p:nvSpPr>
          <p:spPr bwMode="gray">
            <a:xfrm>
              <a:off x="1693" y="1680"/>
              <a:ext cx="230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793345" y="3413266"/>
            <a:ext cx="6246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Thiophenic rings themselves are not broken (desulfurized) in the treatment.</a:t>
            </a:r>
          </a:p>
        </p:txBody>
      </p:sp>
      <p:grpSp>
        <p:nvGrpSpPr>
          <p:cNvPr id="71" name="Group 590"/>
          <p:cNvGrpSpPr>
            <a:grpSpLocks/>
          </p:cNvGrpSpPr>
          <p:nvPr/>
        </p:nvGrpSpPr>
        <p:grpSpPr bwMode="auto">
          <a:xfrm>
            <a:off x="1035675" y="4313249"/>
            <a:ext cx="7230319" cy="859970"/>
            <a:chOff x="1392" y="2121"/>
            <a:chExt cx="3085" cy="306"/>
          </a:xfrm>
        </p:grpSpPr>
        <p:sp>
          <p:nvSpPr>
            <p:cNvPr id="72" name="Rectangle 457"/>
            <p:cNvSpPr>
              <a:spLocks noChangeArrowheads="1"/>
            </p:cNvSpPr>
            <p:nvPr/>
          </p:nvSpPr>
          <p:spPr bwMode="gray">
            <a:xfrm>
              <a:off x="1645" y="2187"/>
              <a:ext cx="2832" cy="192"/>
            </a:xfrm>
            <a:prstGeom prst="rect">
              <a:avLst/>
            </a:prstGeom>
            <a:gradFill rotWithShape="1">
              <a:gsLst>
                <a:gs pos="0">
                  <a:srgbClr val="8EC9F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458"/>
            <p:cNvGrpSpPr>
              <a:grpSpLocks/>
            </p:cNvGrpSpPr>
            <p:nvPr/>
          </p:nvGrpSpPr>
          <p:grpSpPr bwMode="auto">
            <a:xfrm>
              <a:off x="1392" y="2121"/>
              <a:ext cx="2605" cy="306"/>
              <a:chOff x="1392" y="1728"/>
              <a:chExt cx="2605" cy="306"/>
            </a:xfrm>
          </p:grpSpPr>
          <p:grpSp>
            <p:nvGrpSpPr>
              <p:cNvPr id="74" name="Group 459"/>
              <p:cNvGrpSpPr>
                <a:grpSpLocks/>
              </p:cNvGrpSpPr>
              <p:nvPr/>
            </p:nvGrpSpPr>
            <p:grpSpPr bwMode="auto">
              <a:xfrm>
                <a:off x="1392" y="1746"/>
                <a:ext cx="301" cy="288"/>
                <a:chOff x="448" y="243"/>
                <a:chExt cx="527" cy="525"/>
              </a:xfrm>
            </p:grpSpPr>
            <p:sp>
              <p:nvSpPr>
                <p:cNvPr id="76" name="Rectangle 460"/>
                <p:cNvSpPr>
                  <a:spLocks noChangeArrowheads="1"/>
                </p:cNvSpPr>
                <p:nvPr/>
              </p:nvSpPr>
              <p:spPr bwMode="gray">
                <a:xfrm rot="20642">
                  <a:off x="448" y="288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461"/>
                <p:cNvSpPr>
                  <a:spLocks noChangeArrowheads="1"/>
                </p:cNvSpPr>
                <p:nvPr/>
              </p:nvSpPr>
              <p:spPr bwMode="gray">
                <a:xfrm rot="20642">
                  <a:off x="450" y="672"/>
                  <a:ext cx="14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Rectangle 462"/>
                <p:cNvSpPr>
                  <a:spLocks noChangeArrowheads="1"/>
                </p:cNvSpPr>
                <p:nvPr/>
              </p:nvSpPr>
              <p:spPr bwMode="gray">
                <a:xfrm rot="20642">
                  <a:off x="646" y="481"/>
                  <a:ext cx="139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Rectangle 463"/>
                <p:cNvSpPr>
                  <a:spLocks noChangeArrowheads="1"/>
                </p:cNvSpPr>
                <p:nvPr/>
              </p:nvSpPr>
              <p:spPr bwMode="gray">
                <a:xfrm rot="20642">
                  <a:off x="636" y="288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Rectangle 464"/>
                <p:cNvSpPr>
                  <a:spLocks noChangeArrowheads="1"/>
                </p:cNvSpPr>
                <p:nvPr/>
              </p:nvSpPr>
              <p:spPr bwMode="gray">
                <a:xfrm rot="20642">
                  <a:off x="645" y="671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Rectangle 465"/>
                <p:cNvSpPr>
                  <a:spLocks noChangeArrowheads="1"/>
                </p:cNvSpPr>
                <p:nvPr/>
              </p:nvSpPr>
              <p:spPr bwMode="gray">
                <a:xfrm rot="-5400000">
                  <a:off x="449" y="389"/>
                  <a:ext cx="135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Rectangle 466"/>
                <p:cNvSpPr>
                  <a:spLocks noChangeArrowheads="1"/>
                </p:cNvSpPr>
                <p:nvPr/>
              </p:nvSpPr>
              <p:spPr bwMode="gray">
                <a:xfrm rot="-5400000">
                  <a:off x="445" y="5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Rectangle 467"/>
                <p:cNvSpPr>
                  <a:spLocks noChangeArrowheads="1"/>
                </p:cNvSpPr>
                <p:nvPr/>
              </p:nvSpPr>
              <p:spPr bwMode="gray">
                <a:xfrm rot="-5400000">
                  <a:off x="833" y="388"/>
                  <a:ext cx="136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Rectangle 468"/>
                <p:cNvSpPr>
                  <a:spLocks noChangeArrowheads="1"/>
                </p:cNvSpPr>
                <p:nvPr/>
              </p:nvSpPr>
              <p:spPr bwMode="gray">
                <a:xfrm rot="-5400000">
                  <a:off x="829" y="5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Rectangle 469"/>
                <p:cNvSpPr>
                  <a:spLocks noChangeArrowheads="1"/>
                </p:cNvSpPr>
                <p:nvPr/>
              </p:nvSpPr>
              <p:spPr bwMode="gray">
                <a:xfrm rot="20642">
                  <a:off x="450" y="481"/>
                  <a:ext cx="14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Rectangle 470"/>
                <p:cNvSpPr>
                  <a:spLocks noChangeArrowheads="1"/>
                </p:cNvSpPr>
                <p:nvPr/>
              </p:nvSpPr>
              <p:spPr bwMode="gray">
                <a:xfrm rot="-5400000">
                  <a:off x="544" y="291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Rectangle 471"/>
                <p:cNvSpPr>
                  <a:spLocks noChangeArrowheads="1"/>
                </p:cNvSpPr>
                <p:nvPr/>
              </p:nvSpPr>
              <p:spPr bwMode="gray">
                <a:xfrm rot="-5400000">
                  <a:off x="546" y="670"/>
                  <a:ext cx="144" cy="5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Rectangle 472"/>
                <p:cNvSpPr>
                  <a:spLocks noChangeArrowheads="1"/>
                </p:cNvSpPr>
                <p:nvPr/>
              </p:nvSpPr>
              <p:spPr bwMode="gray">
                <a:xfrm rot="-5400000">
                  <a:off x="544" y="480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Rectangle 473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292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Rectangle 474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669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475"/>
                <p:cNvSpPr>
                  <a:spLocks noChangeArrowheads="1"/>
                </p:cNvSpPr>
                <p:nvPr/>
              </p:nvSpPr>
              <p:spPr bwMode="gray">
                <a:xfrm rot="20642">
                  <a:off x="829" y="480"/>
                  <a:ext cx="146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Rectangle 476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480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Rectangle 477"/>
                <p:cNvSpPr>
                  <a:spLocks noChangeArrowheads="1"/>
                </p:cNvSpPr>
                <p:nvPr/>
              </p:nvSpPr>
              <p:spPr bwMode="gray">
                <a:xfrm rot="20642">
                  <a:off x="734" y="577"/>
                  <a:ext cx="143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Rectangle 478"/>
                <p:cNvSpPr>
                  <a:spLocks noChangeArrowheads="1"/>
                </p:cNvSpPr>
                <p:nvPr/>
              </p:nvSpPr>
              <p:spPr bwMode="gray">
                <a:xfrm rot="20642">
                  <a:off x="549" y="576"/>
                  <a:ext cx="139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Rectangle 479"/>
                <p:cNvSpPr>
                  <a:spLocks noChangeArrowheads="1"/>
                </p:cNvSpPr>
                <p:nvPr/>
              </p:nvSpPr>
              <p:spPr bwMode="gray">
                <a:xfrm rot="20642">
                  <a:off x="839" y="671"/>
                  <a:ext cx="135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Rectangle 480"/>
                <p:cNvSpPr>
                  <a:spLocks noChangeArrowheads="1"/>
                </p:cNvSpPr>
                <p:nvPr/>
              </p:nvSpPr>
              <p:spPr bwMode="gray">
                <a:xfrm rot="20642">
                  <a:off x="840" y="287"/>
                  <a:ext cx="13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" name="Group 481"/>
                <p:cNvGrpSpPr>
                  <a:grpSpLocks/>
                </p:cNvGrpSpPr>
                <p:nvPr/>
              </p:nvGrpSpPr>
              <p:grpSpPr bwMode="auto">
                <a:xfrm rot="60814">
                  <a:off x="550" y="384"/>
                  <a:ext cx="327" cy="51"/>
                  <a:chOff x="586" y="575"/>
                  <a:chExt cx="326" cy="51"/>
                </a:xfrm>
              </p:grpSpPr>
              <p:sp>
                <p:nvSpPr>
                  <p:cNvPr id="102" name="Rectangle 482"/>
                  <p:cNvSpPr>
                    <a:spLocks noChangeArrowheads="1"/>
                  </p:cNvSpPr>
                  <p:nvPr/>
                </p:nvSpPr>
                <p:spPr bwMode="gray">
                  <a:xfrm rot="-40172">
                    <a:off x="772" y="575"/>
                    <a:ext cx="140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dir="54000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Rectangle 483"/>
                  <p:cNvSpPr>
                    <a:spLocks noChangeArrowheads="1"/>
                  </p:cNvSpPr>
                  <p:nvPr/>
                </p:nvSpPr>
                <p:spPr bwMode="gray">
                  <a:xfrm rot="-40172">
                    <a:off x="586" y="578"/>
                    <a:ext cx="140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dir="54000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Group 484"/>
                <p:cNvGrpSpPr>
                  <a:grpSpLocks/>
                </p:cNvGrpSpPr>
                <p:nvPr/>
              </p:nvGrpSpPr>
              <p:grpSpPr bwMode="auto">
                <a:xfrm>
                  <a:off x="688" y="344"/>
                  <a:ext cx="48" cy="326"/>
                  <a:chOff x="648" y="2736"/>
                  <a:chExt cx="48" cy="336"/>
                </a:xfrm>
              </p:grpSpPr>
              <p:sp>
                <p:nvSpPr>
                  <p:cNvPr id="100" name="Rectangle 485"/>
                  <p:cNvSpPr>
                    <a:spLocks noChangeArrowheads="1"/>
                  </p:cNvSpPr>
                  <p:nvPr/>
                </p:nvSpPr>
                <p:spPr bwMode="gray">
                  <a:xfrm rot="-5400000">
                    <a:off x="600" y="2784"/>
                    <a:ext cx="144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Rectangle 486"/>
                  <p:cNvSpPr>
                    <a:spLocks noChangeArrowheads="1"/>
                  </p:cNvSpPr>
                  <p:nvPr/>
                </p:nvSpPr>
                <p:spPr bwMode="gray">
                  <a:xfrm rot="-5400000">
                    <a:off x="600" y="2976"/>
                    <a:ext cx="144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dist="127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" name="Freeform 487"/>
                <p:cNvSpPr>
                  <a:spLocks/>
                </p:cNvSpPr>
                <p:nvPr/>
              </p:nvSpPr>
              <p:spPr bwMode="gray">
                <a:xfrm>
                  <a:off x="630" y="438"/>
                  <a:ext cx="153" cy="138"/>
                </a:xfrm>
                <a:custGeom>
                  <a:avLst/>
                  <a:gdLst>
                    <a:gd name="T0" fmla="*/ 12 w 153"/>
                    <a:gd name="T1" fmla="*/ 2 h 138"/>
                    <a:gd name="T2" fmla="*/ 63 w 153"/>
                    <a:gd name="T3" fmla="*/ 68 h 138"/>
                    <a:gd name="T4" fmla="*/ 12 w 153"/>
                    <a:gd name="T5" fmla="*/ 138 h 138"/>
                    <a:gd name="T6" fmla="*/ 53 w 153"/>
                    <a:gd name="T7" fmla="*/ 136 h 138"/>
                    <a:gd name="T8" fmla="*/ 84 w 153"/>
                    <a:gd name="T9" fmla="*/ 96 h 138"/>
                    <a:gd name="T10" fmla="*/ 109 w 153"/>
                    <a:gd name="T11" fmla="*/ 137 h 138"/>
                    <a:gd name="T12" fmla="*/ 151 w 153"/>
                    <a:gd name="T13" fmla="*/ 138 h 138"/>
                    <a:gd name="T14" fmla="*/ 105 w 153"/>
                    <a:gd name="T15" fmla="*/ 68 h 138"/>
                    <a:gd name="T16" fmla="*/ 153 w 153"/>
                    <a:gd name="T17" fmla="*/ 3 h 138"/>
                    <a:gd name="T18" fmla="*/ 112 w 153"/>
                    <a:gd name="T19" fmla="*/ 2 h 138"/>
                    <a:gd name="T20" fmla="*/ 84 w 153"/>
                    <a:gd name="T21" fmla="*/ 45 h 138"/>
                    <a:gd name="T22" fmla="*/ 49 w 153"/>
                    <a:gd name="T23" fmla="*/ 0 h 138"/>
                    <a:gd name="T24" fmla="*/ 0 w 153"/>
                    <a:gd name="T25" fmla="*/ 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3" h="138">
                      <a:moveTo>
                        <a:pt x="12" y="2"/>
                      </a:moveTo>
                      <a:lnTo>
                        <a:pt x="63" y="68"/>
                      </a:lnTo>
                      <a:lnTo>
                        <a:pt x="12" y="138"/>
                      </a:lnTo>
                      <a:lnTo>
                        <a:pt x="53" y="136"/>
                      </a:lnTo>
                      <a:lnTo>
                        <a:pt x="84" y="96"/>
                      </a:lnTo>
                      <a:lnTo>
                        <a:pt x="109" y="137"/>
                      </a:lnTo>
                      <a:lnTo>
                        <a:pt x="151" y="138"/>
                      </a:lnTo>
                      <a:lnTo>
                        <a:pt x="105" y="68"/>
                      </a:lnTo>
                      <a:lnTo>
                        <a:pt x="153" y="3"/>
                      </a:lnTo>
                      <a:lnTo>
                        <a:pt x="112" y="2"/>
                      </a:lnTo>
                      <a:lnTo>
                        <a:pt x="84" y="45"/>
                      </a:lnTo>
                      <a:lnTo>
                        <a:pt x="49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Rectangle 488"/>
              <p:cNvSpPr>
                <a:spLocks noChangeArrowheads="1"/>
              </p:cNvSpPr>
              <p:nvPr/>
            </p:nvSpPr>
            <p:spPr bwMode="gray">
              <a:xfrm>
                <a:off x="1693" y="1728"/>
                <a:ext cx="2304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1852509" y="4449272"/>
            <a:ext cx="6267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Group 591"/>
          <p:cNvGrpSpPr>
            <a:grpSpLocks/>
          </p:cNvGrpSpPr>
          <p:nvPr/>
        </p:nvGrpSpPr>
        <p:grpSpPr bwMode="auto">
          <a:xfrm>
            <a:off x="1071848" y="5301922"/>
            <a:ext cx="6472476" cy="796416"/>
            <a:chOff x="1392" y="2544"/>
            <a:chExt cx="3085" cy="306"/>
          </a:xfrm>
        </p:grpSpPr>
        <p:sp>
          <p:nvSpPr>
            <p:cNvPr id="106" name="Rectangle 557"/>
            <p:cNvSpPr>
              <a:spLocks noChangeArrowheads="1"/>
            </p:cNvSpPr>
            <p:nvPr/>
          </p:nvSpPr>
          <p:spPr bwMode="gray">
            <a:xfrm>
              <a:off x="1645" y="2610"/>
              <a:ext cx="2832" cy="192"/>
            </a:xfrm>
            <a:prstGeom prst="rect">
              <a:avLst/>
            </a:prstGeom>
            <a:gradFill rotWithShape="1">
              <a:gsLst>
                <a:gs pos="0">
                  <a:srgbClr val="A0ECB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" name="Group 558"/>
            <p:cNvGrpSpPr>
              <a:grpSpLocks/>
            </p:cNvGrpSpPr>
            <p:nvPr/>
          </p:nvGrpSpPr>
          <p:grpSpPr bwMode="auto">
            <a:xfrm>
              <a:off x="1392" y="2562"/>
              <a:ext cx="301" cy="288"/>
              <a:chOff x="448" y="243"/>
              <a:chExt cx="527" cy="525"/>
            </a:xfrm>
          </p:grpSpPr>
          <p:sp>
            <p:nvSpPr>
              <p:cNvPr id="109" name="Rectangle 559"/>
              <p:cNvSpPr>
                <a:spLocks noChangeArrowheads="1"/>
              </p:cNvSpPr>
              <p:nvPr/>
            </p:nvSpPr>
            <p:spPr bwMode="gray">
              <a:xfrm rot="20642">
                <a:off x="448" y="288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560"/>
              <p:cNvSpPr>
                <a:spLocks noChangeArrowheads="1"/>
              </p:cNvSpPr>
              <p:nvPr/>
            </p:nvSpPr>
            <p:spPr bwMode="gray">
              <a:xfrm rot="20642">
                <a:off x="450" y="672"/>
                <a:ext cx="14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561"/>
              <p:cNvSpPr>
                <a:spLocks noChangeArrowheads="1"/>
              </p:cNvSpPr>
              <p:nvPr/>
            </p:nvSpPr>
            <p:spPr bwMode="gray">
              <a:xfrm rot="20642">
                <a:off x="646" y="481"/>
                <a:ext cx="139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562"/>
              <p:cNvSpPr>
                <a:spLocks noChangeArrowheads="1"/>
              </p:cNvSpPr>
              <p:nvPr/>
            </p:nvSpPr>
            <p:spPr bwMode="gray">
              <a:xfrm rot="20642">
                <a:off x="636" y="288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563"/>
              <p:cNvSpPr>
                <a:spLocks noChangeArrowheads="1"/>
              </p:cNvSpPr>
              <p:nvPr/>
            </p:nvSpPr>
            <p:spPr bwMode="gray">
              <a:xfrm rot="20642">
                <a:off x="645" y="671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564"/>
              <p:cNvSpPr>
                <a:spLocks noChangeArrowheads="1"/>
              </p:cNvSpPr>
              <p:nvPr/>
            </p:nvSpPr>
            <p:spPr bwMode="gray">
              <a:xfrm rot="-5400000">
                <a:off x="449" y="389"/>
                <a:ext cx="135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565"/>
              <p:cNvSpPr>
                <a:spLocks noChangeArrowheads="1"/>
              </p:cNvSpPr>
              <p:nvPr/>
            </p:nvSpPr>
            <p:spPr bwMode="gray">
              <a:xfrm rot="-5400000">
                <a:off x="445" y="5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566"/>
              <p:cNvSpPr>
                <a:spLocks noChangeArrowheads="1"/>
              </p:cNvSpPr>
              <p:nvPr/>
            </p:nvSpPr>
            <p:spPr bwMode="gray">
              <a:xfrm rot="-5400000">
                <a:off x="833" y="388"/>
                <a:ext cx="136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567"/>
              <p:cNvSpPr>
                <a:spLocks noChangeArrowheads="1"/>
              </p:cNvSpPr>
              <p:nvPr/>
            </p:nvSpPr>
            <p:spPr bwMode="gray">
              <a:xfrm rot="-5400000">
                <a:off x="829" y="5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568"/>
              <p:cNvSpPr>
                <a:spLocks noChangeArrowheads="1"/>
              </p:cNvSpPr>
              <p:nvPr/>
            </p:nvSpPr>
            <p:spPr bwMode="gray">
              <a:xfrm rot="20642">
                <a:off x="450" y="481"/>
                <a:ext cx="14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569"/>
              <p:cNvSpPr>
                <a:spLocks noChangeArrowheads="1"/>
              </p:cNvSpPr>
              <p:nvPr/>
            </p:nvSpPr>
            <p:spPr bwMode="gray">
              <a:xfrm rot="-5400000">
                <a:off x="544" y="291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570"/>
              <p:cNvSpPr>
                <a:spLocks noChangeArrowheads="1"/>
              </p:cNvSpPr>
              <p:nvPr/>
            </p:nvSpPr>
            <p:spPr bwMode="gray">
              <a:xfrm rot="-5400000">
                <a:off x="546" y="670"/>
                <a:ext cx="144" cy="51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571"/>
              <p:cNvSpPr>
                <a:spLocks noChangeArrowheads="1"/>
              </p:cNvSpPr>
              <p:nvPr/>
            </p:nvSpPr>
            <p:spPr bwMode="gray">
              <a:xfrm rot="-5400000">
                <a:off x="544" y="480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572"/>
              <p:cNvSpPr>
                <a:spLocks noChangeArrowheads="1"/>
              </p:cNvSpPr>
              <p:nvPr/>
            </p:nvSpPr>
            <p:spPr bwMode="gray">
              <a:xfrm rot="-5400000">
                <a:off x="736" y="292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573"/>
              <p:cNvSpPr>
                <a:spLocks noChangeArrowheads="1"/>
              </p:cNvSpPr>
              <p:nvPr/>
            </p:nvSpPr>
            <p:spPr bwMode="gray">
              <a:xfrm rot="-5400000">
                <a:off x="736" y="669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574"/>
              <p:cNvSpPr>
                <a:spLocks noChangeArrowheads="1"/>
              </p:cNvSpPr>
              <p:nvPr/>
            </p:nvSpPr>
            <p:spPr bwMode="gray">
              <a:xfrm rot="20642">
                <a:off x="829" y="480"/>
                <a:ext cx="146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575"/>
              <p:cNvSpPr>
                <a:spLocks noChangeArrowheads="1"/>
              </p:cNvSpPr>
              <p:nvPr/>
            </p:nvSpPr>
            <p:spPr bwMode="gray">
              <a:xfrm rot="-5400000">
                <a:off x="736" y="480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576"/>
              <p:cNvSpPr>
                <a:spLocks noChangeArrowheads="1"/>
              </p:cNvSpPr>
              <p:nvPr/>
            </p:nvSpPr>
            <p:spPr bwMode="gray">
              <a:xfrm rot="20642">
                <a:off x="734" y="577"/>
                <a:ext cx="143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577"/>
              <p:cNvSpPr>
                <a:spLocks noChangeArrowheads="1"/>
              </p:cNvSpPr>
              <p:nvPr/>
            </p:nvSpPr>
            <p:spPr bwMode="gray">
              <a:xfrm rot="20642">
                <a:off x="549" y="576"/>
                <a:ext cx="139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578"/>
              <p:cNvSpPr>
                <a:spLocks noChangeArrowheads="1"/>
              </p:cNvSpPr>
              <p:nvPr/>
            </p:nvSpPr>
            <p:spPr bwMode="gray">
              <a:xfrm rot="20642">
                <a:off x="839" y="671"/>
                <a:ext cx="135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579"/>
              <p:cNvSpPr>
                <a:spLocks noChangeArrowheads="1"/>
              </p:cNvSpPr>
              <p:nvPr/>
            </p:nvSpPr>
            <p:spPr bwMode="gray">
              <a:xfrm rot="20642">
                <a:off x="840" y="287"/>
                <a:ext cx="13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2700" dir="54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" name="Group 580"/>
              <p:cNvGrpSpPr>
                <a:grpSpLocks/>
              </p:cNvGrpSpPr>
              <p:nvPr/>
            </p:nvGrpSpPr>
            <p:grpSpPr bwMode="auto">
              <a:xfrm rot="60814">
                <a:off x="550" y="384"/>
                <a:ext cx="327" cy="51"/>
                <a:chOff x="586" y="575"/>
                <a:chExt cx="326" cy="51"/>
              </a:xfrm>
            </p:grpSpPr>
            <p:sp>
              <p:nvSpPr>
                <p:cNvPr id="135" name="Rectangle 581"/>
                <p:cNvSpPr>
                  <a:spLocks noChangeArrowheads="1"/>
                </p:cNvSpPr>
                <p:nvPr/>
              </p:nvSpPr>
              <p:spPr bwMode="gray">
                <a:xfrm rot="-40172">
                  <a:off x="772" y="575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582"/>
                <p:cNvSpPr>
                  <a:spLocks noChangeArrowheads="1"/>
                </p:cNvSpPr>
                <p:nvPr/>
              </p:nvSpPr>
              <p:spPr bwMode="gray">
                <a:xfrm rot="-40172">
                  <a:off x="586" y="578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dir="54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583"/>
              <p:cNvGrpSpPr>
                <a:grpSpLocks/>
              </p:cNvGrpSpPr>
              <p:nvPr/>
            </p:nvGrpSpPr>
            <p:grpSpPr bwMode="auto">
              <a:xfrm>
                <a:off x="688" y="344"/>
                <a:ext cx="48" cy="326"/>
                <a:chOff x="648" y="2736"/>
                <a:chExt cx="48" cy="336"/>
              </a:xfrm>
            </p:grpSpPr>
            <p:sp>
              <p:nvSpPr>
                <p:cNvPr id="133" name="Rectangle 584"/>
                <p:cNvSpPr>
                  <a:spLocks noChangeArrowheads="1"/>
                </p:cNvSpPr>
                <p:nvPr/>
              </p:nvSpPr>
              <p:spPr bwMode="gray">
                <a:xfrm rot="-5400000">
                  <a:off x="600" y="2784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Rectangle 585"/>
                <p:cNvSpPr>
                  <a:spLocks noChangeArrowheads="1"/>
                </p:cNvSpPr>
                <p:nvPr/>
              </p:nvSpPr>
              <p:spPr bwMode="gray">
                <a:xfrm rot="-5400000">
                  <a:off x="600" y="29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127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2" name="Freeform 586"/>
              <p:cNvSpPr>
                <a:spLocks/>
              </p:cNvSpPr>
              <p:nvPr/>
            </p:nvSpPr>
            <p:spPr bwMode="gray">
              <a:xfrm>
                <a:off x="630" y="438"/>
                <a:ext cx="153" cy="138"/>
              </a:xfrm>
              <a:custGeom>
                <a:avLst/>
                <a:gdLst>
                  <a:gd name="T0" fmla="*/ 12 w 153"/>
                  <a:gd name="T1" fmla="*/ 2 h 138"/>
                  <a:gd name="T2" fmla="*/ 63 w 153"/>
                  <a:gd name="T3" fmla="*/ 68 h 138"/>
                  <a:gd name="T4" fmla="*/ 12 w 153"/>
                  <a:gd name="T5" fmla="*/ 138 h 138"/>
                  <a:gd name="T6" fmla="*/ 53 w 153"/>
                  <a:gd name="T7" fmla="*/ 136 h 138"/>
                  <a:gd name="T8" fmla="*/ 84 w 153"/>
                  <a:gd name="T9" fmla="*/ 96 h 138"/>
                  <a:gd name="T10" fmla="*/ 109 w 153"/>
                  <a:gd name="T11" fmla="*/ 137 h 138"/>
                  <a:gd name="T12" fmla="*/ 151 w 153"/>
                  <a:gd name="T13" fmla="*/ 138 h 138"/>
                  <a:gd name="T14" fmla="*/ 105 w 153"/>
                  <a:gd name="T15" fmla="*/ 68 h 138"/>
                  <a:gd name="T16" fmla="*/ 153 w 153"/>
                  <a:gd name="T17" fmla="*/ 3 h 138"/>
                  <a:gd name="T18" fmla="*/ 112 w 153"/>
                  <a:gd name="T19" fmla="*/ 2 h 138"/>
                  <a:gd name="T20" fmla="*/ 84 w 153"/>
                  <a:gd name="T21" fmla="*/ 45 h 138"/>
                  <a:gd name="T22" fmla="*/ 49 w 153"/>
                  <a:gd name="T23" fmla="*/ 0 h 138"/>
                  <a:gd name="T24" fmla="*/ 0 w 153"/>
                  <a:gd name="T25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" h="138">
                    <a:moveTo>
                      <a:pt x="12" y="2"/>
                    </a:moveTo>
                    <a:lnTo>
                      <a:pt x="63" y="68"/>
                    </a:lnTo>
                    <a:lnTo>
                      <a:pt x="12" y="138"/>
                    </a:lnTo>
                    <a:lnTo>
                      <a:pt x="53" y="136"/>
                    </a:lnTo>
                    <a:lnTo>
                      <a:pt x="84" y="96"/>
                    </a:lnTo>
                    <a:lnTo>
                      <a:pt x="109" y="137"/>
                    </a:lnTo>
                    <a:lnTo>
                      <a:pt x="151" y="138"/>
                    </a:lnTo>
                    <a:lnTo>
                      <a:pt x="105" y="68"/>
                    </a:lnTo>
                    <a:lnTo>
                      <a:pt x="153" y="3"/>
                    </a:lnTo>
                    <a:lnTo>
                      <a:pt x="112" y="2"/>
                    </a:lnTo>
                    <a:lnTo>
                      <a:pt x="84" y="45"/>
                    </a:lnTo>
                    <a:lnTo>
                      <a:pt x="4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ffectLst>
                <a:outerShdw dist="127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" name="Rectangle 587"/>
            <p:cNvSpPr>
              <a:spLocks noChangeArrowheads="1"/>
            </p:cNvSpPr>
            <p:nvPr/>
          </p:nvSpPr>
          <p:spPr bwMode="gray">
            <a:xfrm>
              <a:off x="1693" y="2544"/>
              <a:ext cx="230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1702366" y="5411109"/>
            <a:ext cx="5955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ulfur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reduction, decrease in density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viscosity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real fuel mixtures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424081" y="6549788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1846425" y="2066836"/>
            <a:ext cx="6893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30−50%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sulfur from crude oil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addition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and catalyst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862379" y="4551665"/>
            <a:ext cx="5747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unknowns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SCW desulfurization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2701013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37" grpId="0"/>
      <p:bldP spid="139" grpId="0"/>
      <p:bldP spid="1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" y="303616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Future Outlook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0" y="2375589"/>
            <a:ext cx="3886200" cy="380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417450" y="2095390"/>
            <a:ext cx="7125187" cy="1613971"/>
            <a:chOff x="1680" y="1248"/>
            <a:chExt cx="2832" cy="442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58C5D0"/>
                </a:gs>
                <a:gs pos="100000">
                  <a:srgbClr val="264A5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767" y="1332"/>
              <a:ext cx="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838833" y="4440094"/>
            <a:ext cx="7162800" cy="1590028"/>
            <a:chOff x="1680" y="1248"/>
            <a:chExt cx="2832" cy="442"/>
          </a:xfrm>
        </p:grpSpPr>
        <p:sp>
          <p:nvSpPr>
            <p:cNvPr id="9" name="Freeform 4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58C5D0"/>
                </a:gs>
                <a:gs pos="100000">
                  <a:srgbClr val="264A5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78" y="1332"/>
              <a:ext cx="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05216" y="4983458"/>
            <a:ext cx="5731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linking SCW processing with other environmentally friendly desulfurization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24" y="0"/>
            <a:ext cx="1555276" cy="15228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9063" y="27064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cost-effective catalysts with high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and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718870" y="4486032"/>
            <a:ext cx="7125187" cy="1613971"/>
            <a:chOff x="1680" y="1248"/>
            <a:chExt cx="2832" cy="442"/>
          </a:xfrm>
        </p:grpSpPr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58C5D0"/>
                </a:gs>
                <a:gs pos="100000">
                  <a:srgbClr val="264A5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767" y="1332"/>
              <a:ext cx="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93995" y="5029396"/>
            <a:ext cx="5835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the chemistry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heavy components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1375816" y="2188902"/>
            <a:ext cx="7125187" cy="1458352"/>
            <a:chOff x="1680" y="1248"/>
            <a:chExt cx="2832" cy="442"/>
          </a:xfrm>
        </p:grpSpPr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58C5D0"/>
                </a:gs>
                <a:gs pos="100000">
                  <a:srgbClr val="264A5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767" y="1332"/>
              <a:ext cx="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84895" y="2704711"/>
            <a:ext cx="4982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process data and economic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93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7" grpId="0"/>
      <p:bldP spid="17" grpId="1"/>
      <p:bldP spid="21" grpId="0"/>
      <p:bldP spid="2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R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eference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93410"/>
            <a:ext cx="2082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70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463421"/>
            <a:ext cx="825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1.Upgrading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desulfurization of heavy oils by supercritical waterMichael T. Timkoa,∗, Ahmed F. Ghoniemb, William H. Greenc</a:t>
            </a:r>
            <a:r>
              <a:rPr lang="en-US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367" y="330255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catalyst in supercritical water desulfurizationAyten Atesa,b, Gisele Azimic, Ki-Hyouk Choid, William H. Greena,∗, Michael T. Timkoa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48223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3.Desulfurization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heavy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.Rashad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Javadli • Arno 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173" y="4832804"/>
            <a:ext cx="7763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onstantia" panose="02030602050306030303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.Supercritical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Desulfurization of Organic Sulfides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Free-Radical Kinetics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Pushkaraj R. Patwardhan,†,∥ Michael T. Timko,†,⊥ Caleb A. Class,† Robin E. Bonomi,† Yuko Kida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03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R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eference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3352800" cy="412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70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653" y="2408439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5.Supercritical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Desulfurization of Crude Oil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Kida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California at Berkeley,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653" y="3515373"/>
            <a:ext cx="83820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Applicability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supercritical water as a reaction medium for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desulfurization and demetallisation of gasoil. Vogelaar BM, Makkee M, Moulijn JA,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 Technol, Vol. 61, 1999, pp. 265–277.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653" y="4814768"/>
            <a:ext cx="8382000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Catalytic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hydrodesulphurization of dibenzothiophene</a:t>
            </a:r>
          </a:p>
          <a:p>
            <a:pPr algn="l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partial oxidation and a water-gas shift reaction in supercritical water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Adschiri T, Shibata R, Sato T, Watanabe M, Arai 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 Eng Chem Res, Vol.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6553200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0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4038600" cy="40386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976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5797" y="227641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Sulfur compound 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in crude  oil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4607" y="2090708"/>
            <a:ext cx="7298990" cy="507758"/>
            <a:chOff x="0" y="11829"/>
            <a:chExt cx="7086600" cy="348941"/>
          </a:xfrm>
        </p:grpSpPr>
        <p:sp>
          <p:nvSpPr>
            <p:cNvPr id="6" name="Rounded Rectangle 5"/>
            <p:cNvSpPr/>
            <p:nvPr/>
          </p:nvSpPr>
          <p:spPr>
            <a:xfrm>
              <a:off x="0" y="11829"/>
              <a:ext cx="6629400" cy="348941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91268" y="28862"/>
              <a:ext cx="6595332" cy="31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noProof="0" dirty="0" smtClean="0">
                  <a:latin typeface="Constantia" panose="02030602050306030303" pitchFamily="18" charset="0"/>
                  <a:cs typeface="Calibri" pitchFamily="34" charset="0"/>
                </a:rPr>
                <a:t>Aliphatic Sulfur Compounds</a:t>
              </a:r>
              <a:endParaRPr lang="en-US" sz="2800" b="0" kern="1200" noProof="0" dirty="0">
                <a:latin typeface="Constantia" panose="02030602050306030303" pitchFamily="18" charset="0"/>
                <a:cs typeface="Calibri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2421367" cy="24213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276600" y="2833157"/>
            <a:ext cx="2286000" cy="254625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131313"/>
                </a:solidFill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R -S  -  R</a:t>
            </a:r>
            <a:r>
              <a:rPr lang="en-US" sz="3600" b="1" dirty="0" smtClean="0">
                <a:solidFill>
                  <a:srgbClr val="131313"/>
                </a:solidFill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‘</a:t>
            </a:r>
            <a:endParaRPr lang="en-US" sz="3600" b="1" dirty="0">
              <a:solidFill>
                <a:srgbClr val="131313"/>
              </a:solidFill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9875" y="5462742"/>
            <a:ext cx="1160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131313"/>
                </a:solidFill>
                <a:latin typeface="Constantia" panose="02030602050306030303" pitchFamily="18" charset="0"/>
                <a:ea typeface="Arial Unicode MS" pitchFamily="34" charset="-128"/>
                <a:cs typeface="Aharoni" panose="02010803020104030203" pitchFamily="2" charset="-79"/>
              </a:rPr>
              <a:t>Sulfides</a:t>
            </a:r>
            <a:endParaRPr lang="fa-IR" sz="2000" b="1" dirty="0">
              <a:latin typeface="Constantia" panose="0203060205030603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2636" y="5462742"/>
            <a:ext cx="947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onstantia" panose="02030602050306030303" pitchFamily="18" charset="0"/>
              </a:rPr>
              <a:t>Thiols</a:t>
            </a:r>
            <a:endParaRPr lang="fa-IR" sz="2000" b="1" dirty="0">
              <a:latin typeface="Constantia" panose="020306020503060303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33" y="2848190"/>
            <a:ext cx="3113599" cy="17651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573860" y="4687796"/>
            <a:ext cx="1429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onstantia" panose="02030602050306030303" pitchFamily="18" charset="0"/>
              </a:rPr>
              <a:t>Disulfides</a:t>
            </a:r>
            <a:endParaRPr lang="fa-IR" sz="2000" b="1" dirty="0">
              <a:latin typeface="Constantia" panose="020306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6553200"/>
            <a:ext cx="990600" cy="304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66" y="0"/>
            <a:ext cx="1339933" cy="15560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79794" y="6553200"/>
            <a:ext cx="64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Desulfurization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of heavy 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oil .Rashad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Javadli • Arno de 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Klerk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12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228600" y="103995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Sulfur compound 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in crude  oil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4607" y="2057401"/>
            <a:ext cx="7248359" cy="507758"/>
            <a:chOff x="0" y="11829"/>
            <a:chExt cx="7082193" cy="348941"/>
          </a:xfrm>
        </p:grpSpPr>
        <p:sp>
          <p:nvSpPr>
            <p:cNvPr id="6" name="Rounded Rectangle 5"/>
            <p:cNvSpPr/>
            <p:nvPr/>
          </p:nvSpPr>
          <p:spPr>
            <a:xfrm>
              <a:off x="0" y="11829"/>
              <a:ext cx="6629400" cy="348941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91268" y="11830"/>
              <a:ext cx="6590925" cy="331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noProof="0" dirty="0" smtClean="0">
                  <a:latin typeface="Constantia" panose="02030602050306030303" pitchFamily="18" charset="0"/>
                  <a:cs typeface="Calibri" pitchFamily="34" charset="0"/>
                </a:rPr>
                <a:t>Thiophenic Compounds</a:t>
              </a:r>
              <a:endParaRPr lang="en-US" sz="2800" b="0" kern="1200" noProof="0" dirty="0">
                <a:latin typeface="Constantia" panose="02030602050306030303" pitchFamily="18" charset="0"/>
                <a:cs typeface="Calibri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8" y="2872024"/>
            <a:ext cx="2667000" cy="2667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29" y="2872024"/>
            <a:ext cx="1534553" cy="19049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83" y="2857646"/>
            <a:ext cx="3464983" cy="21888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25717" y="5739079"/>
            <a:ext cx="2472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onstantia" panose="02030602050306030303" pitchFamily="18" charset="0"/>
              </a:rPr>
              <a:t>Dibenzothiophene</a:t>
            </a:r>
            <a:endParaRPr lang="fa-IR" sz="2000" b="1" dirty="0">
              <a:latin typeface="Constantia" panose="020306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5400" y="5032470"/>
            <a:ext cx="1505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onstantia" panose="02030602050306030303" pitchFamily="18" charset="0"/>
              </a:rPr>
              <a:t>Thiophene</a:t>
            </a:r>
            <a:endParaRPr lang="fa-IR" sz="2000" b="1" dirty="0">
              <a:latin typeface="Constantia" panose="0203060205030603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4542" y="5338969"/>
            <a:ext cx="2199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onstantia" panose="02030602050306030303" pitchFamily="18" charset="0"/>
              </a:rPr>
              <a:t>Benzothiophene</a:t>
            </a:r>
            <a:endParaRPr lang="fa-IR" sz="2000" b="1" dirty="0">
              <a:latin typeface="Constantia" panose="0203060205030603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76" y="0"/>
            <a:ext cx="1295400" cy="1524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44552" y="6553200"/>
            <a:ext cx="685800" cy="30138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79794" y="6553200"/>
            <a:ext cx="64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Desulfurization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of heavy 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oil .Rashad </a:t>
            </a:r>
            <a:r>
              <a:rPr lang="en-US" sz="1100" dirty="0">
                <a:solidFill>
                  <a:schemeClr val="bg1"/>
                </a:solidFill>
                <a:latin typeface="Constantia" panose="02030602050306030303" pitchFamily="18" charset="0"/>
              </a:rPr>
              <a:t>Javadli • Arno de </a:t>
            </a:r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Klerk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9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14430" cy="4589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94" y="0"/>
            <a:ext cx="1369805" cy="1417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324098"/>
            <a:ext cx="5795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Fractions of Crude Oil 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043075"/>
              </p:ext>
            </p:extLst>
          </p:nvPr>
        </p:nvGraphicFramePr>
        <p:xfrm>
          <a:off x="0" y="3"/>
          <a:ext cx="9144000" cy="649405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86001"/>
                <a:gridCol w="2367582"/>
                <a:gridCol w="2204418"/>
                <a:gridCol w="2285999"/>
              </a:tblGrid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Carbon Atoms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Boiling Point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(°C)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Refinery Gas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or 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below 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Bottled Gas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(propane or butane).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Gasoline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 to 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 to 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Fuel for car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engines.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48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Naphtha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to 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 to 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Solvents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 used in gasoline.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Kerosene (paraffin)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to 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 to 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Fuel for aircraft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 stoves.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Diesel Oil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to 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 to 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Fuel for road vehicles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 trains.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Lubricating Oil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to 35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to 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Lubricant for engines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 machines.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Fuel Oil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to 44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350 to 450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Fuel for ships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 heating.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5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Greases and Wax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to 52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400 to 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Lubricants</a:t>
                      </a:r>
                      <a:b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 candles.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12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Bitumen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above 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above 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Road surface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and roofing.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71349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AutoShape 3"/>
          <p:cNvSpPr>
            <a:spLocks noChangeArrowheads="1"/>
          </p:cNvSpPr>
          <p:nvPr/>
        </p:nvSpPr>
        <p:spPr bwMode="gray">
          <a:xfrm>
            <a:off x="2780183" y="3185017"/>
            <a:ext cx="504825" cy="576263"/>
          </a:xfrm>
          <a:prstGeom prst="chevron">
            <a:avLst>
              <a:gd name="adj" fmla="val 52514"/>
            </a:avLst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AutoShape 4"/>
          <p:cNvSpPr>
            <a:spLocks noChangeArrowheads="1"/>
          </p:cNvSpPr>
          <p:nvPr/>
        </p:nvSpPr>
        <p:spPr bwMode="gray">
          <a:xfrm>
            <a:off x="5651500" y="3213100"/>
            <a:ext cx="504825" cy="576263"/>
          </a:xfrm>
          <a:prstGeom prst="chevron">
            <a:avLst>
              <a:gd name="adj" fmla="val 52514"/>
            </a:avLst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1" name="AutoShape 5"/>
          <p:cNvSpPr>
            <a:spLocks noChangeArrowheads="1"/>
          </p:cNvSpPr>
          <p:nvPr/>
        </p:nvSpPr>
        <p:spPr bwMode="auto">
          <a:xfrm>
            <a:off x="804863" y="4953000"/>
            <a:ext cx="20574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0.5-1.0%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49542" name="AutoShape 6"/>
          <p:cNvSpPr>
            <a:spLocks noChangeArrowheads="1"/>
          </p:cNvSpPr>
          <p:nvPr/>
        </p:nvSpPr>
        <p:spPr bwMode="auto">
          <a:xfrm>
            <a:off x="3538538" y="4953000"/>
            <a:ext cx="20574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49543" name="AutoShape 7"/>
          <p:cNvSpPr>
            <a:spLocks noChangeArrowheads="1"/>
          </p:cNvSpPr>
          <p:nvPr/>
        </p:nvSpPr>
        <p:spPr bwMode="auto">
          <a:xfrm>
            <a:off x="6291263" y="4953000"/>
            <a:ext cx="20574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484187" y="2505091"/>
            <a:ext cx="2160588" cy="2160588"/>
            <a:chOff x="480" y="1536"/>
            <a:chExt cx="1361" cy="1361"/>
          </a:xfrm>
        </p:grpSpPr>
        <p:sp>
          <p:nvSpPr>
            <p:cNvPr id="449545" name="Oval 9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9546" name="Oval 10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9547" name="Oval 11"/>
            <p:cNvSpPr>
              <a:spLocks noChangeArrowheads="1"/>
            </p:cNvSpPr>
            <p:nvPr/>
          </p:nvSpPr>
          <p:spPr bwMode="gray">
            <a:xfrm>
              <a:off x="565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9548" name="Oval 12"/>
            <p:cNvSpPr>
              <a:spLocks noChangeArrowheads="1"/>
            </p:cNvSpPr>
            <p:nvPr/>
          </p:nvSpPr>
          <p:spPr bwMode="gray">
            <a:xfrm>
              <a:off x="576" y="1632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9549" name="Oval 13"/>
            <p:cNvSpPr>
              <a:spLocks noChangeArrowheads="1"/>
            </p:cNvSpPr>
            <p:nvPr/>
          </p:nvSpPr>
          <p:spPr bwMode="gray">
            <a:xfrm>
              <a:off x="624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49550" name="Group 14"/>
            <p:cNvGrpSpPr>
              <a:grpSpLocks/>
            </p:cNvGrpSpPr>
            <p:nvPr/>
          </p:nvGrpSpPr>
          <p:grpSpPr bwMode="auto">
            <a:xfrm>
              <a:off x="641" y="1685"/>
              <a:ext cx="1031" cy="1031"/>
              <a:chOff x="4166" y="1706"/>
              <a:chExt cx="1252" cy="1252"/>
            </a:xfrm>
          </p:grpSpPr>
          <p:sp>
            <p:nvSpPr>
              <p:cNvPr id="449551" name="Oval 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52" name="Oval 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53" name="Oval 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54" name="Oval 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49555" name="Text Box 19"/>
            <p:cNvSpPr txBox="1">
              <a:spLocks noChangeArrowheads="1"/>
            </p:cNvSpPr>
            <p:nvPr/>
          </p:nvSpPr>
          <p:spPr bwMode="gray">
            <a:xfrm>
              <a:off x="1287" y="206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9556" name="Group 20"/>
          <p:cNvGrpSpPr>
            <a:grpSpLocks/>
          </p:cNvGrpSpPr>
          <p:nvPr/>
        </p:nvGrpSpPr>
        <p:grpSpPr bwMode="auto">
          <a:xfrm>
            <a:off x="3256905" y="2438400"/>
            <a:ext cx="2408883" cy="2160588"/>
            <a:chOff x="2208" y="1536"/>
            <a:chExt cx="1361" cy="1361"/>
          </a:xfrm>
        </p:grpSpPr>
        <p:sp>
          <p:nvSpPr>
            <p:cNvPr id="449557" name="Oval 21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9558" name="Oval 22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32001"/>
                  </a:srgbClr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9559" name="Oval 23"/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9560" name="Oval 24"/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shade val="63529"/>
                    <a:invGamma/>
                  </a:srgbClr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9561" name="Oval 25"/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49562" name="Group 26"/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449563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64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65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66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49567" name="Text Box 31"/>
            <p:cNvSpPr txBox="1">
              <a:spLocks noChangeArrowheads="1"/>
            </p:cNvSpPr>
            <p:nvPr/>
          </p:nvSpPr>
          <p:spPr bwMode="gray">
            <a:xfrm>
              <a:off x="2992" y="207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9568" name="Group 32"/>
          <p:cNvGrpSpPr>
            <a:grpSpLocks/>
          </p:cNvGrpSpPr>
          <p:nvPr/>
        </p:nvGrpSpPr>
        <p:grpSpPr bwMode="auto">
          <a:xfrm>
            <a:off x="6227763" y="2420938"/>
            <a:ext cx="2459037" cy="2160587"/>
            <a:chOff x="3923" y="1525"/>
            <a:chExt cx="1361" cy="1361"/>
          </a:xfrm>
        </p:grpSpPr>
        <p:sp>
          <p:nvSpPr>
            <p:cNvPr id="449569" name="Oval 33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0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9570" name="Oval 34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2001"/>
                  </a:srgbClr>
                </a:gs>
                <a:gs pos="100000">
                  <a:srgbClr val="0099CC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9571" name="Oval 35"/>
            <p:cNvSpPr>
              <a:spLocks noChangeArrowheads="1"/>
            </p:cNvSpPr>
            <p:nvPr/>
          </p:nvSpPr>
          <p:spPr bwMode="gray">
            <a:xfrm>
              <a:off x="4012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9572" name="Oval 36"/>
            <p:cNvSpPr>
              <a:spLocks noChangeArrowheads="1"/>
            </p:cNvSpPr>
            <p:nvPr/>
          </p:nvSpPr>
          <p:spPr bwMode="gray">
            <a:xfrm>
              <a:off x="4013" y="1616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9573" name="Oval 37"/>
            <p:cNvSpPr>
              <a:spLocks noChangeArrowheads="1"/>
            </p:cNvSpPr>
            <p:nvPr/>
          </p:nvSpPr>
          <p:spPr bwMode="gray">
            <a:xfrm>
              <a:off x="4076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49574" name="Group 38"/>
            <p:cNvGrpSpPr>
              <a:grpSpLocks/>
            </p:cNvGrpSpPr>
            <p:nvPr/>
          </p:nvGrpSpPr>
          <p:grpSpPr bwMode="auto">
            <a:xfrm>
              <a:off x="4095" y="1685"/>
              <a:ext cx="1031" cy="1031"/>
              <a:chOff x="4166" y="1706"/>
              <a:chExt cx="1252" cy="1252"/>
            </a:xfrm>
          </p:grpSpPr>
          <p:sp>
            <p:nvSpPr>
              <p:cNvPr id="449575" name="Oval 3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76" name="Oval 4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77" name="Oval 4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9578" name="Oval 4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49579" name="Text Box 43"/>
            <p:cNvSpPr txBox="1">
              <a:spLocks noChangeArrowheads="1"/>
            </p:cNvSpPr>
            <p:nvPr/>
          </p:nvSpPr>
          <p:spPr bwMode="gray">
            <a:xfrm>
              <a:off x="4743" y="206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51345" y="3354552"/>
            <a:ext cx="1681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Sulfur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5918" y="3244334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 Sulfur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1491" y="3213556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Sulphur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94" y="0"/>
            <a:ext cx="1369805" cy="1417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0364" y="4997309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1.0-2.0%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3885" y="4980444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2.0-3.5%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53300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Effect Of Sulfur </a:t>
            </a:r>
            <a:r>
              <a:rPr lang="en-US" sz="3600" b="1" dirty="0">
                <a:latin typeface="Calibri" panose="020F0502020204030204" pitchFamily="34" charset="0"/>
              </a:rPr>
              <a:t/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itchFamily="34" charset="0"/>
              </a:rPr>
              <a:t>	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8" y="0"/>
            <a:ext cx="1333501" cy="1528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2865293" cy="723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794" y="3260847"/>
            <a:ext cx="2857499" cy="7155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4228230"/>
            <a:ext cx="2857500" cy="750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 performance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240169"/>
            <a:ext cx="2857500" cy="750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Health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5334000" cy="320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76175"/>
            <a:ext cx="3962400" cy="3267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09031"/>
            <a:ext cx="4419599" cy="29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9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6911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Different methods of Desulfurization of crude oil</a:t>
            </a:r>
            <a:endParaRPr lang="en-US" dirty="0"/>
          </a:p>
        </p:txBody>
      </p:sp>
      <p:grpSp>
        <p:nvGrpSpPr>
          <p:cNvPr id="144555" name="Group 171"/>
          <p:cNvGrpSpPr>
            <a:grpSpLocks/>
          </p:cNvGrpSpPr>
          <p:nvPr/>
        </p:nvGrpSpPr>
        <p:grpSpPr bwMode="auto">
          <a:xfrm>
            <a:off x="1708959" y="4362454"/>
            <a:ext cx="6185022" cy="528637"/>
            <a:chOff x="1200" y="2739"/>
            <a:chExt cx="3360" cy="333"/>
          </a:xfrm>
        </p:grpSpPr>
        <p:sp>
          <p:nvSpPr>
            <p:cNvPr id="14439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89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144490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91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492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493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494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4495" name="Text Box 111"/>
            <p:cNvSpPr txBox="1">
              <a:spLocks noChangeArrowheads="1"/>
            </p:cNvSpPr>
            <p:nvPr/>
          </p:nvSpPr>
          <p:spPr bwMode="gray">
            <a:xfrm>
              <a:off x="1488" y="27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144556" name="Group 172"/>
          <p:cNvGrpSpPr>
            <a:grpSpLocks/>
          </p:cNvGrpSpPr>
          <p:nvPr/>
        </p:nvGrpSpPr>
        <p:grpSpPr bwMode="auto">
          <a:xfrm>
            <a:off x="1745025" y="5073807"/>
            <a:ext cx="6184329" cy="528638"/>
            <a:chOff x="1209" y="3198"/>
            <a:chExt cx="3360" cy="333"/>
          </a:xfrm>
        </p:grpSpPr>
        <p:sp>
          <p:nvSpPr>
            <p:cNvPr id="144502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3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4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506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144507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508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09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10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11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4512" name="Text Box 128"/>
            <p:cNvSpPr txBox="1">
              <a:spLocks noChangeArrowheads="1"/>
            </p:cNvSpPr>
            <p:nvPr/>
          </p:nvSpPr>
          <p:spPr bwMode="gray">
            <a:xfrm>
              <a:off x="1497" y="320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144557" name="Group 173"/>
          <p:cNvGrpSpPr>
            <a:grpSpLocks/>
          </p:cNvGrpSpPr>
          <p:nvPr/>
        </p:nvGrpSpPr>
        <p:grpSpPr bwMode="auto">
          <a:xfrm>
            <a:off x="1673725" y="2884494"/>
            <a:ext cx="6291204" cy="528638"/>
            <a:chOff x="1200" y="1800"/>
            <a:chExt cx="3360" cy="333"/>
          </a:xfrm>
        </p:grpSpPr>
        <p:grpSp>
          <p:nvGrpSpPr>
            <p:cNvPr id="144513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144514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515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16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17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18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4519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4521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2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3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525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144526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527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28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29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30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4531" name="Text Box 147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44552" name="Group 168"/>
          <p:cNvGrpSpPr>
            <a:grpSpLocks/>
          </p:cNvGrpSpPr>
          <p:nvPr/>
        </p:nvGrpSpPr>
        <p:grpSpPr bwMode="auto">
          <a:xfrm>
            <a:off x="1622425" y="2132771"/>
            <a:ext cx="6378573" cy="528638"/>
            <a:chOff x="1200" y="1344"/>
            <a:chExt cx="3360" cy="333"/>
          </a:xfrm>
        </p:grpSpPr>
        <p:sp>
          <p:nvSpPr>
            <p:cNvPr id="144497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8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9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0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4536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144537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538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39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40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41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4542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144543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144544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545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46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47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548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4549" name="Text Box 165"/>
            <p:cNvSpPr txBox="1">
              <a:spLocks noChangeArrowheads="1"/>
            </p:cNvSpPr>
            <p:nvPr/>
          </p:nvSpPr>
          <p:spPr bwMode="gray">
            <a:xfrm>
              <a:off x="1479" y="1361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44558" name="Group 174"/>
          <p:cNvGrpSpPr>
            <a:grpSpLocks/>
          </p:cNvGrpSpPr>
          <p:nvPr/>
        </p:nvGrpSpPr>
        <p:grpSpPr bwMode="auto">
          <a:xfrm>
            <a:off x="1673725" y="3621091"/>
            <a:ext cx="6255630" cy="528638"/>
            <a:chOff x="1209" y="2280"/>
            <a:chExt cx="3360" cy="333"/>
          </a:xfrm>
        </p:grpSpPr>
        <p:sp>
          <p:nvSpPr>
            <p:cNvPr id="144478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9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0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82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144483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84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485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486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487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4488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792250" y="2220396"/>
            <a:ext cx="5303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Desulfurization with metals and their compounds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8618" y="2958837"/>
            <a:ext cx="38667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xidative desulfurization (ODS)</a:t>
            </a:r>
          </a:p>
        </p:txBody>
      </p:sp>
      <p:grpSp>
        <p:nvGrpSpPr>
          <p:cNvPr id="79" name="Group 174"/>
          <p:cNvGrpSpPr>
            <a:grpSpLocks/>
          </p:cNvGrpSpPr>
          <p:nvPr/>
        </p:nvGrpSpPr>
        <p:grpSpPr bwMode="auto">
          <a:xfrm>
            <a:off x="1747626" y="5769286"/>
            <a:ext cx="6253373" cy="528638"/>
            <a:chOff x="1209" y="2280"/>
            <a:chExt cx="3360" cy="333"/>
          </a:xfrm>
        </p:grpSpPr>
        <p:sp>
          <p:nvSpPr>
            <p:cNvPr id="80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85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7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8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9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84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a-IR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28039" y="3624546"/>
            <a:ext cx="3563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 desulfurization  (HDS)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1571" y="4415888"/>
            <a:ext cx="44069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Desulfurization by chemical methods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2610" y="5119323"/>
            <a:ext cx="30925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desulfurization(BDS</a:t>
            </a:r>
            <a:r>
              <a:rPr lang="en-US" sz="2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7504" y="5824043"/>
            <a:ext cx="5091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Supercritical water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desulfurization(SCWD)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400" cy="152400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8458200" y="6541827"/>
            <a:ext cx="685800" cy="3048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5262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8513</TotalTime>
  <Words>1378</Words>
  <Application>Microsoft Office PowerPoint</Application>
  <PresentationFormat>On-screen Show (4:3)</PresentationFormat>
  <Paragraphs>309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Aharoni</vt:lpstr>
      <vt:lpstr>Arial</vt:lpstr>
      <vt:lpstr>Arial Unicode MS</vt:lpstr>
      <vt:lpstr>BrowalliaUPC</vt:lpstr>
      <vt:lpstr>Calibri</vt:lpstr>
      <vt:lpstr>Constantia</vt:lpstr>
      <vt:lpstr>FPPHG P+ Gulliver RM</vt:lpstr>
      <vt:lpstr>Times New Roman</vt:lpstr>
      <vt:lpstr>Verdana</vt:lpstr>
      <vt:lpstr>Wingdings</vt:lpstr>
      <vt:lpstr>Theme10</vt:lpstr>
      <vt:lpstr>Equation</vt:lpstr>
      <vt:lpstr>PowerPoint Presentation</vt:lpstr>
      <vt:lpstr>Outline: </vt:lpstr>
      <vt:lpstr>PowerPoint Presentation</vt:lpstr>
      <vt:lpstr>Sulfur compound in crude  oil</vt:lpstr>
      <vt:lpstr>Sulfur compound in crude  oil</vt:lpstr>
      <vt:lpstr>PowerPoint Presentation</vt:lpstr>
      <vt:lpstr>PowerPoint Presentation</vt:lpstr>
      <vt:lpstr>Effect Of Sulfur   </vt:lpstr>
      <vt:lpstr>Different methods of Desulfurization of crude oil</vt:lpstr>
      <vt:lpstr>PowerPoint Presentation</vt:lpstr>
      <vt:lpstr>Properties of Supercritical Water</vt:lpstr>
      <vt:lpstr>SCW+Aromatic S-compound: No Desulfurization</vt:lpstr>
      <vt:lpstr>SCW+ S-compound + Acid: Some Desulfurization</vt:lpstr>
      <vt:lpstr>SCW+S-compound+Base: Some Desulfurization</vt:lpstr>
      <vt:lpstr>Supercritical water + S-compound + Metal Ions: Desulfurization</vt:lpstr>
      <vt:lpstr>PowerPoint Presentation</vt:lpstr>
      <vt:lpstr>SCW+S-compound+HDS catalyst + Various gases (H2 , CO, CO 2 ): Desulfurization</vt:lpstr>
      <vt:lpstr>Hexyl Sulfide Decomposition</vt:lpstr>
      <vt:lpstr>Reaction Mechanisms </vt:lpstr>
      <vt:lpstr>PowerPoint Presentation</vt:lpstr>
      <vt:lpstr>PowerPoint Presentation</vt:lpstr>
      <vt:lpstr>Reactivity of sulfur compounds in SCW</vt:lpstr>
      <vt:lpstr>PowerPoint Presentation</vt:lpstr>
      <vt:lpstr>Three-dimensional Computational Fluid Dynamics (CFD)</vt:lpstr>
      <vt:lpstr>PowerPoint Presentation</vt:lpstr>
      <vt:lpstr>Continuously fed stirred-tank reactor (CSTR)</vt:lpstr>
      <vt:lpstr>PowerPoint Presentation</vt:lpstr>
      <vt:lpstr>PowerPoint Presentation</vt:lpstr>
      <vt:lpstr>PowerPoint Presentation</vt:lpstr>
      <vt:lpstr>Hydro Desulfurization  (HDS) </vt:lpstr>
      <vt:lpstr>Problems  in HDS</vt:lpstr>
      <vt:lpstr>Problems  in SCWD</vt:lpstr>
      <vt:lpstr>PowerPoint Presentation</vt:lpstr>
      <vt:lpstr>Conclusions</vt:lpstr>
      <vt:lpstr>Future Outlook</vt:lpstr>
      <vt:lpstr>Reference</vt:lpstr>
      <vt:lpstr>Reference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sayan system</dc:creator>
  <cp:lastModifiedBy>SIMIN-pc</cp:lastModifiedBy>
  <cp:revision>816</cp:revision>
  <dcterms:created xsi:type="dcterms:W3CDTF">2014-01-30T19:34:01Z</dcterms:created>
  <dcterms:modified xsi:type="dcterms:W3CDTF">2015-08-04T18:19:24Z</dcterms:modified>
</cp:coreProperties>
</file>