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0"/>
  </p:notesMasterIdLst>
  <p:sldIdLst>
    <p:sldId id="256" r:id="rId2"/>
    <p:sldId id="257" r:id="rId3"/>
    <p:sldId id="258" r:id="rId4"/>
    <p:sldId id="297" r:id="rId5"/>
    <p:sldId id="319" r:id="rId6"/>
    <p:sldId id="296" r:id="rId7"/>
    <p:sldId id="259" r:id="rId8"/>
    <p:sldId id="260" r:id="rId9"/>
    <p:sldId id="292" r:id="rId10"/>
    <p:sldId id="267" r:id="rId11"/>
    <p:sldId id="261" r:id="rId12"/>
    <p:sldId id="293" r:id="rId13"/>
    <p:sldId id="318" r:id="rId14"/>
    <p:sldId id="294" r:id="rId15"/>
    <p:sldId id="295" r:id="rId16"/>
    <p:sldId id="262" r:id="rId17"/>
    <p:sldId id="280" r:id="rId18"/>
    <p:sldId id="287" r:id="rId19"/>
    <p:sldId id="298" r:id="rId20"/>
    <p:sldId id="299" r:id="rId21"/>
    <p:sldId id="301" r:id="rId22"/>
    <p:sldId id="320" r:id="rId23"/>
    <p:sldId id="321" r:id="rId24"/>
    <p:sldId id="306" r:id="rId25"/>
    <p:sldId id="310" r:id="rId26"/>
    <p:sldId id="302" r:id="rId27"/>
    <p:sldId id="307" r:id="rId28"/>
    <p:sldId id="300" r:id="rId29"/>
    <p:sldId id="263" r:id="rId30"/>
    <p:sldId id="269" r:id="rId31"/>
    <p:sldId id="264" r:id="rId32"/>
    <p:sldId id="273" r:id="rId33"/>
    <p:sldId id="282" r:id="rId34"/>
    <p:sldId id="279" r:id="rId35"/>
    <p:sldId id="326" r:id="rId36"/>
    <p:sldId id="323" r:id="rId37"/>
    <p:sldId id="325" r:id="rId38"/>
    <p:sldId id="311" r:id="rId39"/>
    <p:sldId id="312" r:id="rId40"/>
    <p:sldId id="313" r:id="rId41"/>
    <p:sldId id="314" r:id="rId42"/>
    <p:sldId id="315" r:id="rId43"/>
    <p:sldId id="316" r:id="rId44"/>
    <p:sldId id="284" r:id="rId45"/>
    <p:sldId id="288" r:id="rId46"/>
    <p:sldId id="289" r:id="rId47"/>
    <p:sldId id="290" r:id="rId48"/>
    <p:sldId id="291" r:id="rId49"/>
  </p:sldIdLst>
  <p:sldSz cx="7199313" cy="5400675"/>
  <p:notesSz cx="6858000" cy="9144000"/>
  <p:defaultTextStyle>
    <a:defPPr>
      <a:defRPr lang="en-US"/>
    </a:defPPr>
    <a:lvl1pPr marL="0" algn="l" defTabSz="719950" rtl="0" eaLnBrk="1" latinLnBrk="0" hangingPunct="1">
      <a:defRPr sz="1417" kern="1200">
        <a:solidFill>
          <a:schemeClr val="tx1"/>
        </a:solidFill>
        <a:latin typeface="+mn-lt"/>
        <a:ea typeface="+mn-ea"/>
        <a:cs typeface="+mn-cs"/>
      </a:defRPr>
    </a:lvl1pPr>
    <a:lvl2pPr marL="359975" algn="l" defTabSz="719950" rtl="0" eaLnBrk="1" latinLnBrk="0" hangingPunct="1">
      <a:defRPr sz="1417" kern="1200">
        <a:solidFill>
          <a:schemeClr val="tx1"/>
        </a:solidFill>
        <a:latin typeface="+mn-lt"/>
        <a:ea typeface="+mn-ea"/>
        <a:cs typeface="+mn-cs"/>
      </a:defRPr>
    </a:lvl2pPr>
    <a:lvl3pPr marL="719950" algn="l" defTabSz="719950" rtl="0" eaLnBrk="1" latinLnBrk="0" hangingPunct="1">
      <a:defRPr sz="1417" kern="1200">
        <a:solidFill>
          <a:schemeClr val="tx1"/>
        </a:solidFill>
        <a:latin typeface="+mn-lt"/>
        <a:ea typeface="+mn-ea"/>
        <a:cs typeface="+mn-cs"/>
      </a:defRPr>
    </a:lvl3pPr>
    <a:lvl4pPr marL="1079925" algn="l" defTabSz="719950" rtl="0" eaLnBrk="1" latinLnBrk="0" hangingPunct="1">
      <a:defRPr sz="1417" kern="1200">
        <a:solidFill>
          <a:schemeClr val="tx1"/>
        </a:solidFill>
        <a:latin typeface="+mn-lt"/>
        <a:ea typeface="+mn-ea"/>
        <a:cs typeface="+mn-cs"/>
      </a:defRPr>
    </a:lvl4pPr>
    <a:lvl5pPr marL="1439899" algn="l" defTabSz="719950" rtl="0" eaLnBrk="1" latinLnBrk="0" hangingPunct="1">
      <a:defRPr sz="1417" kern="1200">
        <a:solidFill>
          <a:schemeClr val="tx1"/>
        </a:solidFill>
        <a:latin typeface="+mn-lt"/>
        <a:ea typeface="+mn-ea"/>
        <a:cs typeface="+mn-cs"/>
      </a:defRPr>
    </a:lvl5pPr>
    <a:lvl6pPr marL="1799874" algn="l" defTabSz="719950" rtl="0" eaLnBrk="1" latinLnBrk="0" hangingPunct="1">
      <a:defRPr sz="1417" kern="1200">
        <a:solidFill>
          <a:schemeClr val="tx1"/>
        </a:solidFill>
        <a:latin typeface="+mn-lt"/>
        <a:ea typeface="+mn-ea"/>
        <a:cs typeface="+mn-cs"/>
      </a:defRPr>
    </a:lvl6pPr>
    <a:lvl7pPr marL="2159848" algn="l" defTabSz="719950" rtl="0" eaLnBrk="1" latinLnBrk="0" hangingPunct="1">
      <a:defRPr sz="1417" kern="1200">
        <a:solidFill>
          <a:schemeClr val="tx1"/>
        </a:solidFill>
        <a:latin typeface="+mn-lt"/>
        <a:ea typeface="+mn-ea"/>
        <a:cs typeface="+mn-cs"/>
      </a:defRPr>
    </a:lvl7pPr>
    <a:lvl8pPr marL="2519823" algn="l" defTabSz="719950" rtl="0" eaLnBrk="1" latinLnBrk="0" hangingPunct="1">
      <a:defRPr sz="1417" kern="1200">
        <a:solidFill>
          <a:schemeClr val="tx1"/>
        </a:solidFill>
        <a:latin typeface="+mn-lt"/>
        <a:ea typeface="+mn-ea"/>
        <a:cs typeface="+mn-cs"/>
      </a:defRPr>
    </a:lvl8pPr>
    <a:lvl9pPr marL="2879797" algn="l" defTabSz="719950" rtl="0" eaLnBrk="1" latinLnBrk="0" hangingPunct="1">
      <a:defRPr sz="141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01" userDrawn="1">
          <p15:clr>
            <a:srgbClr val="A4A3A4"/>
          </p15:clr>
        </p15:guide>
        <p15:guide id="2" pos="22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96" autoAdjust="0"/>
  </p:normalViewPr>
  <p:slideViewPr>
    <p:cSldViewPr>
      <p:cViewPr varScale="1">
        <p:scale>
          <a:sx n="88" d="100"/>
          <a:sy n="88" d="100"/>
        </p:scale>
        <p:origin x="1410" y="84"/>
      </p:cViewPr>
      <p:guideLst>
        <p:guide orient="horz" pos="1701"/>
        <p:guide pos="22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CB38EB-D1F7-4110-9094-80563E316957}" type="datetimeFigureOut">
              <a:rPr lang="en-US" smtClean="0"/>
              <a:pPr/>
              <a:t>12/10/2013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0AF588-E730-4952-ABD9-64AACA6E6AC7}" type="slidenum">
              <a:rPr lang="en-US" smtClean="0"/>
              <a:pPr/>
              <a:t>‹#›</a:t>
            </a:fld>
            <a:endParaRPr lang="en-US"/>
          </a:p>
        </p:txBody>
      </p:sp>
    </p:spTree>
    <p:extLst>
      <p:ext uri="{BB962C8B-B14F-4D97-AF65-F5344CB8AC3E}">
        <p14:creationId xmlns:p14="http://schemas.microsoft.com/office/powerpoint/2010/main" val="2383338214"/>
      </p:ext>
    </p:extLst>
  </p:cSld>
  <p:clrMap bg1="lt1" tx1="dk1" bg2="lt2" tx2="dk2" accent1="accent1" accent2="accent2" accent3="accent3" accent4="accent4" accent5="accent5" accent6="accent6" hlink="hlink" folHlink="folHlink"/>
  <p:notesStyle>
    <a:lvl1pPr marL="0" algn="l" defTabSz="719950" rtl="0" eaLnBrk="1" latinLnBrk="0" hangingPunct="1">
      <a:defRPr sz="945" kern="1200">
        <a:solidFill>
          <a:schemeClr val="tx1"/>
        </a:solidFill>
        <a:latin typeface="+mn-lt"/>
        <a:ea typeface="+mn-ea"/>
        <a:cs typeface="+mn-cs"/>
      </a:defRPr>
    </a:lvl1pPr>
    <a:lvl2pPr marL="359975" algn="l" defTabSz="719950" rtl="0" eaLnBrk="1" latinLnBrk="0" hangingPunct="1">
      <a:defRPr sz="945" kern="1200">
        <a:solidFill>
          <a:schemeClr val="tx1"/>
        </a:solidFill>
        <a:latin typeface="+mn-lt"/>
        <a:ea typeface="+mn-ea"/>
        <a:cs typeface="+mn-cs"/>
      </a:defRPr>
    </a:lvl2pPr>
    <a:lvl3pPr marL="719950" algn="l" defTabSz="719950" rtl="0" eaLnBrk="1" latinLnBrk="0" hangingPunct="1">
      <a:defRPr sz="945" kern="1200">
        <a:solidFill>
          <a:schemeClr val="tx1"/>
        </a:solidFill>
        <a:latin typeface="+mn-lt"/>
        <a:ea typeface="+mn-ea"/>
        <a:cs typeface="+mn-cs"/>
      </a:defRPr>
    </a:lvl3pPr>
    <a:lvl4pPr marL="1079925" algn="l" defTabSz="719950" rtl="0" eaLnBrk="1" latinLnBrk="0" hangingPunct="1">
      <a:defRPr sz="945" kern="1200">
        <a:solidFill>
          <a:schemeClr val="tx1"/>
        </a:solidFill>
        <a:latin typeface="+mn-lt"/>
        <a:ea typeface="+mn-ea"/>
        <a:cs typeface="+mn-cs"/>
      </a:defRPr>
    </a:lvl4pPr>
    <a:lvl5pPr marL="1439899" algn="l" defTabSz="719950" rtl="0" eaLnBrk="1" latinLnBrk="0" hangingPunct="1">
      <a:defRPr sz="945" kern="1200">
        <a:solidFill>
          <a:schemeClr val="tx1"/>
        </a:solidFill>
        <a:latin typeface="+mn-lt"/>
        <a:ea typeface="+mn-ea"/>
        <a:cs typeface="+mn-cs"/>
      </a:defRPr>
    </a:lvl5pPr>
    <a:lvl6pPr marL="1799874" algn="l" defTabSz="719950" rtl="0" eaLnBrk="1" latinLnBrk="0" hangingPunct="1">
      <a:defRPr sz="945" kern="1200">
        <a:solidFill>
          <a:schemeClr val="tx1"/>
        </a:solidFill>
        <a:latin typeface="+mn-lt"/>
        <a:ea typeface="+mn-ea"/>
        <a:cs typeface="+mn-cs"/>
      </a:defRPr>
    </a:lvl6pPr>
    <a:lvl7pPr marL="2159848" algn="l" defTabSz="719950" rtl="0" eaLnBrk="1" latinLnBrk="0" hangingPunct="1">
      <a:defRPr sz="945" kern="1200">
        <a:solidFill>
          <a:schemeClr val="tx1"/>
        </a:solidFill>
        <a:latin typeface="+mn-lt"/>
        <a:ea typeface="+mn-ea"/>
        <a:cs typeface="+mn-cs"/>
      </a:defRPr>
    </a:lvl7pPr>
    <a:lvl8pPr marL="2519823" algn="l" defTabSz="719950" rtl="0" eaLnBrk="1" latinLnBrk="0" hangingPunct="1">
      <a:defRPr sz="945" kern="1200">
        <a:solidFill>
          <a:schemeClr val="tx1"/>
        </a:solidFill>
        <a:latin typeface="+mn-lt"/>
        <a:ea typeface="+mn-ea"/>
        <a:cs typeface="+mn-cs"/>
      </a:defRPr>
    </a:lvl8pPr>
    <a:lvl9pPr marL="2879797" algn="l" defTabSz="719950" rtl="0" eaLnBrk="1" latinLnBrk="0" hangingPunct="1">
      <a:defRPr sz="94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en.wikipedia.org/wiki/Alkali_metal" TargetMode="External"/><Relationship Id="rId13" Type="http://schemas.openxmlformats.org/officeDocument/2006/relationships/hyperlink" Target="http://en.wikipedia.org/wiki/Weathering" TargetMode="External"/><Relationship Id="rId18" Type="http://schemas.openxmlformats.org/officeDocument/2006/relationships/hyperlink" Target="http://en.wikipedia.org/wiki/Mudstone" TargetMode="External"/><Relationship Id="rId3" Type="http://schemas.openxmlformats.org/officeDocument/2006/relationships/hyperlink" Target="http://en.wikipedia.org/wiki/Hydrate" TargetMode="External"/><Relationship Id="rId21" Type="http://schemas.openxmlformats.org/officeDocument/2006/relationships/hyperlink" Target="http://en.wikipedia.org/wiki/Phyllite" TargetMode="External"/><Relationship Id="rId7" Type="http://schemas.openxmlformats.org/officeDocument/2006/relationships/hyperlink" Target="http://en.wikipedia.org/wiki/Magnesium" TargetMode="External"/><Relationship Id="rId12" Type="http://schemas.openxmlformats.org/officeDocument/2006/relationships/hyperlink" Target="http://en.wikipedia.org/wiki/Mineral" TargetMode="External"/><Relationship Id="rId17" Type="http://schemas.openxmlformats.org/officeDocument/2006/relationships/hyperlink" Target="http://en.wikipedia.org/wiki/Shale" TargetMode="External"/><Relationship Id="rId2" Type="http://schemas.openxmlformats.org/officeDocument/2006/relationships/slide" Target="../slides/slide31.xml"/><Relationship Id="rId16" Type="http://schemas.openxmlformats.org/officeDocument/2006/relationships/hyperlink" Target="http://en.wikipedia.org/wiki/Sedimentary_rock" TargetMode="External"/><Relationship Id="rId20" Type="http://schemas.openxmlformats.org/officeDocument/2006/relationships/hyperlink" Target="http://en.wikipedia.org/wiki/Slate" TargetMode="External"/><Relationship Id="rId1" Type="http://schemas.openxmlformats.org/officeDocument/2006/relationships/notesMaster" Target="../notesMasters/notesMaster1.xml"/><Relationship Id="rId6" Type="http://schemas.openxmlformats.org/officeDocument/2006/relationships/hyperlink" Target="http://en.wikipedia.org/wiki/Iron" TargetMode="External"/><Relationship Id="rId11" Type="http://schemas.openxmlformats.org/officeDocument/2006/relationships/hyperlink" Target="http://en.wikipedia.org/wiki/Mica" TargetMode="External"/><Relationship Id="rId5" Type="http://schemas.openxmlformats.org/officeDocument/2006/relationships/hyperlink" Target="http://en.wikipedia.org/wiki/Silicate_minerals" TargetMode="External"/><Relationship Id="rId15" Type="http://schemas.openxmlformats.org/officeDocument/2006/relationships/hyperlink" Target="http://en.wikipedia.org/wiki/Hydrothermal" TargetMode="External"/><Relationship Id="rId10" Type="http://schemas.openxmlformats.org/officeDocument/2006/relationships/hyperlink" Target="http://en.wikipedia.org/wiki/Cation" TargetMode="External"/><Relationship Id="rId19" Type="http://schemas.openxmlformats.org/officeDocument/2006/relationships/hyperlink" Target="http://en.wikipedia.org/wiki/Siltstone" TargetMode="External"/><Relationship Id="rId4" Type="http://schemas.openxmlformats.org/officeDocument/2006/relationships/hyperlink" Target="http://en.wikipedia.org/wiki/Aluminium" TargetMode="External"/><Relationship Id="rId9" Type="http://schemas.openxmlformats.org/officeDocument/2006/relationships/hyperlink" Target="http://en.wikipedia.org/wiki/Alkaline_earth" TargetMode="External"/><Relationship Id="rId14" Type="http://schemas.openxmlformats.org/officeDocument/2006/relationships/hyperlink" Target="http://en.wikipedia.org/wiki/Feldspar"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Countries by carbon dioxide emissions in thousands of </a:t>
            </a:r>
            <a:r>
              <a:rPr lang="en-US" dirty="0" err="1" smtClean="0"/>
              <a:t>tonnes</a:t>
            </a:r>
            <a:r>
              <a:rPr lang="en-US" dirty="0" smtClean="0"/>
              <a:t> per annum, via the burning of fossil fuels (blue the highest).</a:t>
            </a:r>
            <a:endParaRPr lang="en-US" dirty="0"/>
          </a:p>
        </p:txBody>
      </p:sp>
      <p:sp>
        <p:nvSpPr>
          <p:cNvPr id="4" name="Slide Number Placeholder 3"/>
          <p:cNvSpPr>
            <a:spLocks noGrp="1"/>
          </p:cNvSpPr>
          <p:nvPr>
            <p:ph type="sldNum" sz="quarter" idx="10"/>
          </p:nvPr>
        </p:nvSpPr>
        <p:spPr/>
        <p:txBody>
          <a:bodyPr/>
          <a:lstStyle/>
          <a:p>
            <a:fld id="{350AF588-E730-4952-ABD9-64AACA6E6AC7}" type="slidenum">
              <a:rPr lang="en-US" smtClean="0"/>
              <a:pPr/>
              <a:t>7</a:t>
            </a:fld>
            <a:endParaRPr lang="en-US"/>
          </a:p>
        </p:txBody>
      </p:sp>
    </p:spTree>
    <p:extLst>
      <p:ext uri="{BB962C8B-B14F-4D97-AF65-F5344CB8AC3E}">
        <p14:creationId xmlns:p14="http://schemas.microsoft.com/office/powerpoint/2010/main" val="3954379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19950" rtl="0" eaLnBrk="1" fontAlgn="auto" latinLnBrk="0" hangingPunct="1">
              <a:lnSpc>
                <a:spcPct val="100000"/>
              </a:lnSpc>
              <a:spcBef>
                <a:spcPts val="0"/>
              </a:spcBef>
              <a:spcAft>
                <a:spcPts val="0"/>
              </a:spcAft>
              <a:buClrTx/>
              <a:buSzTx/>
              <a:buFontTx/>
              <a:buNone/>
              <a:tabLst/>
              <a:defRPr/>
            </a:pPr>
            <a:r>
              <a:rPr lang="en-US" dirty="0" smtClean="0"/>
              <a:t>**</a:t>
            </a:r>
            <a:r>
              <a:rPr lang="en-US" sz="945" kern="1200" dirty="0" smtClean="0">
                <a:solidFill>
                  <a:schemeClr val="tx1"/>
                </a:solidFill>
                <a:effectLst/>
                <a:latin typeface="+mn-lt"/>
                <a:ea typeface="+mn-ea"/>
                <a:cs typeface="+mn-cs"/>
              </a:rPr>
              <a:t>The catalyst was freshly prepared before each experiment under a protective nitrogen atmosphere using standard </a:t>
            </a:r>
            <a:r>
              <a:rPr lang="en-US" sz="945" kern="1200" dirty="0" err="1" smtClean="0">
                <a:solidFill>
                  <a:schemeClr val="tx1"/>
                </a:solidFill>
                <a:effectLst/>
                <a:latin typeface="+mn-lt"/>
                <a:ea typeface="+mn-ea"/>
                <a:cs typeface="+mn-cs"/>
              </a:rPr>
              <a:t>Schlenk</a:t>
            </a:r>
            <a:r>
              <a:rPr lang="en-US" sz="945" kern="1200" dirty="0" smtClean="0">
                <a:solidFill>
                  <a:schemeClr val="tx1"/>
                </a:solidFill>
                <a:effectLst/>
                <a:latin typeface="+mn-lt"/>
                <a:ea typeface="+mn-ea"/>
                <a:cs typeface="+mn-cs"/>
              </a:rPr>
              <a:t> techniques. </a:t>
            </a:r>
            <a:r>
              <a:rPr lang="en-US" sz="945" kern="1200" dirty="0" err="1" smtClean="0">
                <a:solidFill>
                  <a:schemeClr val="tx1"/>
                </a:solidFill>
                <a:effectLst/>
                <a:latin typeface="+mn-lt"/>
                <a:ea typeface="+mn-ea"/>
                <a:cs typeface="+mn-cs"/>
              </a:rPr>
              <a:t>Pd</a:t>
            </a:r>
            <a:r>
              <a:rPr lang="en-US" sz="945" kern="1200" dirty="0" smtClean="0">
                <a:solidFill>
                  <a:schemeClr val="tx1"/>
                </a:solidFill>
                <a:effectLst/>
                <a:latin typeface="+mn-lt"/>
                <a:ea typeface="+mn-ea"/>
                <a:cs typeface="+mn-cs"/>
              </a:rPr>
              <a:t>(</a:t>
            </a:r>
            <a:r>
              <a:rPr lang="en-US" sz="945" kern="1200" dirty="0" err="1" smtClean="0">
                <a:solidFill>
                  <a:schemeClr val="tx1"/>
                </a:solidFill>
                <a:effectLst/>
                <a:latin typeface="+mn-lt"/>
                <a:ea typeface="+mn-ea"/>
                <a:cs typeface="+mn-cs"/>
              </a:rPr>
              <a:t>OAc</a:t>
            </a:r>
            <a:r>
              <a:rPr lang="en-US" sz="945" kern="1200" dirty="0" smtClean="0">
                <a:solidFill>
                  <a:schemeClr val="tx1"/>
                </a:solidFill>
                <a:effectLst/>
                <a:latin typeface="+mn-lt"/>
                <a:ea typeface="+mn-ea"/>
                <a:cs typeface="+mn-cs"/>
              </a:rPr>
              <a:t>)</a:t>
            </a:r>
            <a:r>
              <a:rPr lang="en-US" sz="945" kern="1200" baseline="-25000" dirty="0" smtClean="0">
                <a:solidFill>
                  <a:schemeClr val="tx1"/>
                </a:solidFill>
                <a:effectLst/>
                <a:latin typeface="+mn-lt"/>
                <a:ea typeface="+mn-ea"/>
                <a:cs typeface="+mn-cs"/>
              </a:rPr>
              <a:t>2</a:t>
            </a:r>
            <a:r>
              <a:rPr lang="en-US" sz="945" kern="1200" dirty="0" smtClean="0">
                <a:solidFill>
                  <a:schemeClr val="tx1"/>
                </a:solidFill>
                <a:effectLst/>
                <a:latin typeface="+mn-lt"/>
                <a:ea typeface="+mn-ea"/>
                <a:cs typeface="+mn-cs"/>
              </a:rPr>
              <a:t> (11 mg, 0.05 </a:t>
            </a:r>
            <a:r>
              <a:rPr lang="en-US" sz="945" kern="1200" dirty="0" err="1" smtClean="0">
                <a:solidFill>
                  <a:schemeClr val="tx1"/>
                </a:solidFill>
                <a:effectLst/>
                <a:latin typeface="+mn-lt"/>
                <a:ea typeface="+mn-ea"/>
                <a:cs typeface="+mn-cs"/>
              </a:rPr>
              <a:t>mmol</a:t>
            </a:r>
            <a:r>
              <a:rPr lang="en-US" sz="945" kern="1200" dirty="0" smtClean="0">
                <a:solidFill>
                  <a:schemeClr val="tx1"/>
                </a:solidFill>
                <a:effectLst/>
                <a:latin typeface="+mn-lt"/>
                <a:ea typeface="+mn-ea"/>
                <a:cs typeface="+mn-cs"/>
              </a:rPr>
              <a:t>) was dissolved in the reaction solvent (either dichloromethane or methanol, 2 mL). After approximately 10 min the </a:t>
            </a:r>
            <a:r>
              <a:rPr lang="en-US" sz="945" kern="1200" dirty="0" err="1" smtClean="0">
                <a:solidFill>
                  <a:schemeClr val="tx1"/>
                </a:solidFill>
                <a:effectLst/>
                <a:latin typeface="+mn-lt"/>
                <a:ea typeface="+mn-ea"/>
                <a:cs typeface="+mn-cs"/>
              </a:rPr>
              <a:t>diphosphine</a:t>
            </a:r>
            <a:r>
              <a:rPr lang="en-US" sz="945" kern="1200" dirty="0" smtClean="0">
                <a:solidFill>
                  <a:schemeClr val="tx1"/>
                </a:solidFill>
                <a:effectLst/>
                <a:latin typeface="+mn-lt"/>
                <a:ea typeface="+mn-ea"/>
                <a:cs typeface="+mn-cs"/>
              </a:rPr>
              <a:t> ligand (0.12 </a:t>
            </a:r>
            <a:r>
              <a:rPr lang="en-US" sz="945" kern="1200" dirty="0" err="1" smtClean="0">
                <a:solidFill>
                  <a:schemeClr val="tx1"/>
                </a:solidFill>
                <a:effectLst/>
                <a:latin typeface="+mn-lt"/>
                <a:ea typeface="+mn-ea"/>
                <a:cs typeface="+mn-cs"/>
              </a:rPr>
              <a:t>mmol</a:t>
            </a:r>
            <a:r>
              <a:rPr lang="en-US" sz="945" kern="1200" dirty="0" smtClean="0">
                <a:solidFill>
                  <a:schemeClr val="tx1"/>
                </a:solidFill>
                <a:effectLst/>
                <a:latin typeface="+mn-lt"/>
                <a:ea typeface="+mn-ea"/>
                <a:cs typeface="+mn-cs"/>
              </a:rPr>
              <a:t>) dissolved in either dichloromethane or methanol (2 mL) was added.  The solution was stirred for 10 min prior to the addition of </a:t>
            </a:r>
            <a:r>
              <a:rPr lang="en-US" sz="945" kern="1200" dirty="0" err="1" smtClean="0">
                <a:solidFill>
                  <a:schemeClr val="tx1"/>
                </a:solidFill>
                <a:effectLst/>
                <a:latin typeface="+mn-lt"/>
                <a:ea typeface="+mn-ea"/>
                <a:cs typeface="+mn-cs"/>
              </a:rPr>
              <a:t>HOTf</a:t>
            </a:r>
            <a:r>
              <a:rPr lang="en-US" sz="945" kern="1200" dirty="0" smtClean="0">
                <a:solidFill>
                  <a:schemeClr val="tx1"/>
                </a:solidFill>
                <a:effectLst/>
                <a:latin typeface="+mn-lt"/>
                <a:ea typeface="+mn-ea"/>
                <a:cs typeface="+mn-cs"/>
              </a:rPr>
              <a:t> (60 mg, 0.4 </a:t>
            </a:r>
            <a:r>
              <a:rPr lang="en-US" sz="945" kern="1200" dirty="0" err="1" smtClean="0">
                <a:solidFill>
                  <a:schemeClr val="tx1"/>
                </a:solidFill>
                <a:effectLst/>
                <a:latin typeface="+mn-lt"/>
                <a:ea typeface="+mn-ea"/>
                <a:cs typeface="+mn-cs"/>
              </a:rPr>
              <a:t>mmol</a:t>
            </a:r>
            <a:r>
              <a:rPr lang="en-US" sz="945" kern="1200" dirty="0" smtClean="0">
                <a:solidFill>
                  <a:schemeClr val="tx1"/>
                </a:solidFill>
                <a:effectLst/>
                <a:latin typeface="+mn-lt"/>
                <a:ea typeface="+mn-ea"/>
                <a:cs typeface="+mn-cs"/>
              </a:rPr>
              <a:t>) and stirred for another 10 minutes before use. The batch autoclave was charged with solvent (either dichloromethane or methanol, 10-18 ml), 1-pentene (4.0 ml, 36.5 </a:t>
            </a:r>
            <a:r>
              <a:rPr lang="en-US" sz="945" kern="1200" dirty="0" err="1" smtClean="0">
                <a:solidFill>
                  <a:schemeClr val="tx1"/>
                </a:solidFill>
                <a:effectLst/>
                <a:latin typeface="+mn-lt"/>
                <a:ea typeface="+mn-ea"/>
                <a:cs typeface="+mn-cs"/>
              </a:rPr>
              <a:t>mmol</a:t>
            </a:r>
            <a:r>
              <a:rPr lang="en-US" sz="945" kern="1200" dirty="0" smtClean="0">
                <a:solidFill>
                  <a:schemeClr val="tx1"/>
                </a:solidFill>
                <a:effectLst/>
                <a:latin typeface="+mn-lt"/>
                <a:ea typeface="+mn-ea"/>
                <a:cs typeface="+mn-cs"/>
              </a:rPr>
              <a:t>) or 1-octene (4.0 ml, 25 </a:t>
            </a:r>
            <a:r>
              <a:rPr lang="en-US" sz="945" kern="1200" dirty="0" err="1" smtClean="0">
                <a:solidFill>
                  <a:schemeClr val="tx1"/>
                </a:solidFill>
                <a:effectLst/>
                <a:latin typeface="+mn-lt"/>
                <a:ea typeface="+mn-ea"/>
                <a:cs typeface="+mn-cs"/>
              </a:rPr>
              <a:t>mmol</a:t>
            </a:r>
            <a:r>
              <a:rPr lang="en-US" sz="945" kern="1200" dirty="0" smtClean="0">
                <a:solidFill>
                  <a:schemeClr val="tx1"/>
                </a:solidFill>
                <a:effectLst/>
                <a:latin typeface="+mn-lt"/>
                <a:ea typeface="+mn-ea"/>
                <a:cs typeface="+mn-cs"/>
              </a:rPr>
              <a:t>) and the catalyst solution. The reactor was closed and flushed with nitrogen to remove air. The reactor was </a:t>
            </a:r>
            <a:r>
              <a:rPr lang="en-US" sz="945" kern="1200" dirty="0" err="1" smtClean="0">
                <a:solidFill>
                  <a:schemeClr val="tx1"/>
                </a:solidFill>
                <a:effectLst/>
                <a:latin typeface="+mn-lt"/>
                <a:ea typeface="+mn-ea"/>
                <a:cs typeface="+mn-cs"/>
              </a:rPr>
              <a:t>pressurised</a:t>
            </a:r>
            <a:r>
              <a:rPr lang="en-US" sz="945" kern="1200" dirty="0" smtClean="0">
                <a:solidFill>
                  <a:schemeClr val="tx1"/>
                </a:solidFill>
                <a:effectLst/>
                <a:latin typeface="+mn-lt"/>
                <a:ea typeface="+mn-ea"/>
                <a:cs typeface="+mn-cs"/>
              </a:rPr>
              <a:t> (60 bar) with synthesis gas (50/50 H</a:t>
            </a:r>
            <a:r>
              <a:rPr lang="en-US" sz="945" kern="1200" baseline="-25000" dirty="0" smtClean="0">
                <a:solidFill>
                  <a:schemeClr val="tx1"/>
                </a:solidFill>
                <a:effectLst/>
                <a:latin typeface="+mn-lt"/>
                <a:ea typeface="+mn-ea"/>
                <a:cs typeface="+mn-cs"/>
              </a:rPr>
              <a:t>2</a:t>
            </a:r>
            <a:r>
              <a:rPr lang="en-US" sz="945" kern="1200" dirty="0" smtClean="0">
                <a:solidFill>
                  <a:schemeClr val="tx1"/>
                </a:solidFill>
                <a:effectLst/>
                <a:latin typeface="+mn-lt"/>
                <a:ea typeface="+mn-ea"/>
                <a:cs typeface="+mn-cs"/>
              </a:rPr>
              <a:t>/CO) and stirring was applied (1000 rpm). Subsequently the reactor was heated to the desired reaction temperature (30 or 125 ºC). After 5 h, the reactor was cooled to room temperature, </a:t>
            </a:r>
            <a:r>
              <a:rPr lang="en-US" sz="945" kern="1200" dirty="0" err="1" smtClean="0">
                <a:solidFill>
                  <a:schemeClr val="tx1"/>
                </a:solidFill>
                <a:effectLst/>
                <a:latin typeface="+mn-lt"/>
                <a:ea typeface="+mn-ea"/>
                <a:cs typeface="+mn-cs"/>
              </a:rPr>
              <a:t>depressurised</a:t>
            </a:r>
            <a:r>
              <a:rPr lang="en-US" sz="945" kern="1200" dirty="0" smtClean="0">
                <a:solidFill>
                  <a:schemeClr val="tx1"/>
                </a:solidFill>
                <a:effectLst/>
                <a:latin typeface="+mn-lt"/>
                <a:ea typeface="+mn-ea"/>
                <a:cs typeface="+mn-cs"/>
              </a:rPr>
              <a:t>, and flushed several times with N</a:t>
            </a:r>
            <a:r>
              <a:rPr lang="en-US" sz="945" kern="1200" baseline="-25000" dirty="0" smtClean="0">
                <a:solidFill>
                  <a:schemeClr val="tx1"/>
                </a:solidFill>
                <a:effectLst/>
                <a:latin typeface="+mn-lt"/>
                <a:ea typeface="+mn-ea"/>
                <a:cs typeface="+mn-cs"/>
              </a:rPr>
              <a:t>2</a:t>
            </a:r>
            <a:r>
              <a:rPr lang="en-US" sz="945" kern="1200" dirty="0" smtClean="0">
                <a:solidFill>
                  <a:schemeClr val="tx1"/>
                </a:solidFill>
                <a:effectLst/>
                <a:latin typeface="+mn-lt"/>
                <a:ea typeface="+mn-ea"/>
                <a:cs typeface="+mn-cs"/>
              </a:rPr>
              <a:t>. The liquid product was filtered over silica gel to remove the catalyst. </a:t>
            </a:r>
          </a:p>
          <a:p>
            <a:endParaRPr lang="en-US" dirty="0" smtClean="0"/>
          </a:p>
          <a:p>
            <a:r>
              <a:rPr lang="en-US" dirty="0" smtClean="0"/>
              <a:t>**</a:t>
            </a:r>
            <a:r>
              <a:rPr lang="en-US" sz="945" kern="1200" dirty="0" smtClean="0">
                <a:solidFill>
                  <a:schemeClr val="tx1"/>
                </a:solidFill>
                <a:effectLst/>
                <a:latin typeface="+mn-lt"/>
                <a:ea typeface="+mn-ea"/>
                <a:cs typeface="+mn-cs"/>
              </a:rPr>
              <a:t>The catalyst precursor used in this study, (</a:t>
            </a:r>
            <a:r>
              <a:rPr lang="en-US" sz="945" kern="1200" dirty="0" err="1" smtClean="0">
                <a:solidFill>
                  <a:schemeClr val="tx1"/>
                </a:solidFill>
                <a:effectLst/>
                <a:latin typeface="+mn-lt"/>
                <a:ea typeface="+mn-ea"/>
                <a:cs typeface="+mn-cs"/>
              </a:rPr>
              <a:t>DsBPP</a:t>
            </a:r>
            <a:r>
              <a:rPr lang="en-US" sz="945" kern="1200" dirty="0" smtClean="0">
                <a:solidFill>
                  <a:schemeClr val="tx1"/>
                </a:solidFill>
                <a:effectLst/>
                <a:latin typeface="+mn-lt"/>
                <a:ea typeface="+mn-ea"/>
                <a:cs typeface="+mn-cs"/>
              </a:rPr>
              <a:t>)</a:t>
            </a:r>
            <a:r>
              <a:rPr lang="en-US" sz="945" kern="1200" dirty="0" err="1" smtClean="0">
                <a:solidFill>
                  <a:schemeClr val="tx1"/>
                </a:solidFill>
                <a:effectLst/>
                <a:latin typeface="+mn-lt"/>
                <a:ea typeface="+mn-ea"/>
                <a:cs typeface="+mn-cs"/>
              </a:rPr>
              <a:t>Pd</a:t>
            </a:r>
            <a:r>
              <a:rPr lang="en-US" sz="945" kern="1200" dirty="0" smtClean="0">
                <a:solidFill>
                  <a:schemeClr val="tx1"/>
                </a:solidFill>
                <a:effectLst/>
                <a:latin typeface="+mn-lt"/>
                <a:ea typeface="+mn-ea"/>
                <a:cs typeface="+mn-cs"/>
              </a:rPr>
              <a:t>(</a:t>
            </a:r>
            <a:r>
              <a:rPr lang="en-US" sz="945" kern="1200" dirty="0" err="1" smtClean="0">
                <a:solidFill>
                  <a:schemeClr val="tx1"/>
                </a:solidFill>
                <a:effectLst/>
                <a:latin typeface="+mn-lt"/>
                <a:ea typeface="+mn-ea"/>
                <a:cs typeface="+mn-cs"/>
              </a:rPr>
              <a:t>OTf</a:t>
            </a:r>
            <a:r>
              <a:rPr lang="en-US" sz="945" kern="1200" dirty="0" smtClean="0">
                <a:solidFill>
                  <a:schemeClr val="tx1"/>
                </a:solidFill>
                <a:effectLst/>
                <a:latin typeface="+mn-lt"/>
                <a:ea typeface="+mn-ea"/>
                <a:cs typeface="+mn-cs"/>
              </a:rPr>
              <a:t>)</a:t>
            </a:r>
            <a:r>
              <a:rPr lang="en-US" sz="945" kern="1200" baseline="-25000" dirty="0" smtClean="0">
                <a:solidFill>
                  <a:schemeClr val="tx1"/>
                </a:solidFill>
                <a:effectLst/>
                <a:latin typeface="+mn-lt"/>
                <a:ea typeface="+mn-ea"/>
                <a:cs typeface="+mn-cs"/>
              </a:rPr>
              <a:t>2</a:t>
            </a:r>
            <a:r>
              <a:rPr lang="en-US" sz="945" kern="1200" dirty="0" smtClean="0">
                <a:solidFill>
                  <a:schemeClr val="tx1"/>
                </a:solidFill>
                <a:effectLst/>
                <a:latin typeface="+mn-lt"/>
                <a:ea typeface="+mn-ea"/>
                <a:cs typeface="+mn-cs"/>
              </a:rPr>
              <a:t>, was made in situ by mixing  </a:t>
            </a:r>
            <a:r>
              <a:rPr lang="en-US" sz="945" kern="1200" dirty="0" err="1" smtClean="0">
                <a:solidFill>
                  <a:schemeClr val="tx1"/>
                </a:solidFill>
                <a:effectLst/>
                <a:latin typeface="+mn-lt"/>
                <a:ea typeface="+mn-ea"/>
                <a:cs typeface="+mn-cs"/>
              </a:rPr>
              <a:t>Pd</a:t>
            </a:r>
            <a:r>
              <a:rPr lang="en-US" sz="945" kern="1200" dirty="0" smtClean="0">
                <a:solidFill>
                  <a:schemeClr val="tx1"/>
                </a:solidFill>
                <a:effectLst/>
                <a:latin typeface="+mn-lt"/>
                <a:ea typeface="+mn-ea"/>
                <a:cs typeface="+mn-cs"/>
              </a:rPr>
              <a:t>(</a:t>
            </a:r>
            <a:r>
              <a:rPr lang="en-US" sz="945" kern="1200" dirty="0" err="1" smtClean="0">
                <a:solidFill>
                  <a:schemeClr val="tx1"/>
                </a:solidFill>
                <a:effectLst/>
                <a:latin typeface="+mn-lt"/>
                <a:ea typeface="+mn-ea"/>
                <a:cs typeface="+mn-cs"/>
              </a:rPr>
              <a:t>OAc</a:t>
            </a:r>
            <a:r>
              <a:rPr lang="en-US" sz="945" kern="1200" dirty="0" smtClean="0">
                <a:solidFill>
                  <a:schemeClr val="tx1"/>
                </a:solidFill>
                <a:effectLst/>
                <a:latin typeface="+mn-lt"/>
                <a:ea typeface="+mn-ea"/>
                <a:cs typeface="+mn-cs"/>
              </a:rPr>
              <a:t>)</a:t>
            </a:r>
            <a:r>
              <a:rPr lang="en-US" sz="945" kern="1200" baseline="-25000" dirty="0" smtClean="0">
                <a:solidFill>
                  <a:schemeClr val="tx1"/>
                </a:solidFill>
                <a:effectLst/>
                <a:latin typeface="+mn-lt"/>
                <a:ea typeface="+mn-ea"/>
                <a:cs typeface="+mn-cs"/>
              </a:rPr>
              <a:t>2</a:t>
            </a:r>
            <a:r>
              <a:rPr lang="en-US" sz="945" kern="1200" dirty="0" smtClean="0">
                <a:solidFill>
                  <a:schemeClr val="tx1"/>
                </a:solidFill>
                <a:effectLst/>
                <a:latin typeface="+mn-lt"/>
                <a:ea typeface="+mn-ea"/>
                <a:cs typeface="+mn-cs"/>
              </a:rPr>
              <a:t>, </a:t>
            </a:r>
            <a:r>
              <a:rPr lang="en-US" sz="945" kern="1200" dirty="0" err="1" smtClean="0">
                <a:solidFill>
                  <a:schemeClr val="tx1"/>
                </a:solidFill>
                <a:effectLst/>
                <a:latin typeface="+mn-lt"/>
                <a:ea typeface="+mn-ea"/>
                <a:cs typeface="+mn-cs"/>
              </a:rPr>
              <a:t>DsBPP</a:t>
            </a:r>
            <a:r>
              <a:rPr lang="en-US" sz="945" kern="1200" dirty="0" smtClean="0">
                <a:solidFill>
                  <a:schemeClr val="tx1"/>
                </a:solidFill>
                <a:effectLst/>
                <a:latin typeface="+mn-lt"/>
                <a:ea typeface="+mn-ea"/>
                <a:cs typeface="+mn-cs"/>
              </a:rPr>
              <a:t> and </a:t>
            </a:r>
            <a:r>
              <a:rPr lang="en-US" sz="945" kern="1200" dirty="0" err="1" smtClean="0">
                <a:solidFill>
                  <a:schemeClr val="tx1"/>
                </a:solidFill>
                <a:effectLst/>
                <a:latin typeface="+mn-lt"/>
                <a:ea typeface="+mn-ea"/>
                <a:cs typeface="+mn-cs"/>
              </a:rPr>
              <a:t>trifluoromethanesulfonic</a:t>
            </a:r>
            <a:r>
              <a:rPr lang="en-US" sz="945" kern="1200" dirty="0" smtClean="0">
                <a:solidFill>
                  <a:schemeClr val="tx1"/>
                </a:solidFill>
                <a:effectLst/>
                <a:latin typeface="+mn-lt"/>
                <a:ea typeface="+mn-ea"/>
                <a:cs typeface="+mn-cs"/>
              </a:rPr>
              <a:t> acid (</a:t>
            </a:r>
            <a:r>
              <a:rPr lang="en-US" sz="945" kern="1200" dirty="0" err="1" smtClean="0">
                <a:solidFill>
                  <a:schemeClr val="tx1"/>
                </a:solidFill>
                <a:effectLst/>
                <a:latin typeface="+mn-lt"/>
                <a:ea typeface="+mn-ea"/>
                <a:cs typeface="+mn-cs"/>
              </a:rPr>
              <a:t>HOTf</a:t>
            </a:r>
            <a:r>
              <a:rPr lang="en-US" sz="945" kern="1200" dirty="0" smtClean="0">
                <a:solidFill>
                  <a:schemeClr val="tx1"/>
                </a:solidFill>
                <a:effectLst/>
                <a:latin typeface="+mn-lt"/>
                <a:ea typeface="+mn-ea"/>
                <a:cs typeface="+mn-cs"/>
              </a:rPr>
              <a:t>) in the reaction solvent.</a:t>
            </a:r>
            <a:r>
              <a:rPr lang="en-US" sz="945" kern="1200" baseline="30000" dirty="0" smtClean="0">
                <a:solidFill>
                  <a:schemeClr val="tx1"/>
                </a:solidFill>
                <a:effectLst/>
                <a:latin typeface="+mn-lt"/>
                <a:ea typeface="+mn-ea"/>
                <a:cs typeface="+mn-cs"/>
              </a:rPr>
              <a:t>5,6</a:t>
            </a:r>
            <a:r>
              <a:rPr lang="en-US" sz="945" kern="1200" dirty="0" smtClean="0">
                <a:solidFill>
                  <a:schemeClr val="tx1"/>
                </a:solidFill>
                <a:effectLst/>
                <a:latin typeface="+mn-lt"/>
                <a:ea typeface="+mn-ea"/>
                <a:cs typeface="+mn-cs"/>
              </a:rPr>
              <a:t> The catalytic reactions were carried out with two representative 1-alkenes (1-pentene and 1-octene) in two different solvents (dichloromethane and methanol). The reactions were all performed at a reaction time of 5 h and a fixed syngas pressure of 60 bar with a CO/H</a:t>
            </a:r>
            <a:r>
              <a:rPr lang="en-US" sz="945" kern="1200" baseline="-25000" dirty="0" smtClean="0">
                <a:solidFill>
                  <a:schemeClr val="tx1"/>
                </a:solidFill>
                <a:effectLst/>
                <a:latin typeface="+mn-lt"/>
                <a:ea typeface="+mn-ea"/>
                <a:cs typeface="+mn-cs"/>
              </a:rPr>
              <a:t>2</a:t>
            </a:r>
            <a:r>
              <a:rPr lang="en-US" sz="945" kern="1200" dirty="0" smtClean="0">
                <a:solidFill>
                  <a:schemeClr val="tx1"/>
                </a:solidFill>
                <a:effectLst/>
                <a:latin typeface="+mn-lt"/>
                <a:ea typeface="+mn-ea"/>
                <a:cs typeface="+mn-cs"/>
              </a:rPr>
              <a:t> ratio of 1. Typically, 0.14 </a:t>
            </a:r>
            <a:r>
              <a:rPr lang="en-US" sz="945" kern="1200" dirty="0" err="1" smtClean="0">
                <a:solidFill>
                  <a:schemeClr val="tx1"/>
                </a:solidFill>
                <a:effectLst/>
                <a:latin typeface="+mn-lt"/>
                <a:ea typeface="+mn-ea"/>
                <a:cs typeface="+mn-cs"/>
              </a:rPr>
              <a:t>mol</a:t>
            </a:r>
            <a:r>
              <a:rPr lang="en-US" sz="945" kern="1200" dirty="0" smtClean="0">
                <a:solidFill>
                  <a:schemeClr val="tx1"/>
                </a:solidFill>
                <a:effectLst/>
                <a:latin typeface="+mn-lt"/>
                <a:ea typeface="+mn-ea"/>
                <a:cs typeface="+mn-cs"/>
              </a:rPr>
              <a:t>% of catalyst was used for 1- pentene and 0.20 </a:t>
            </a:r>
            <a:r>
              <a:rPr lang="en-US" sz="945" kern="1200" dirty="0" err="1" smtClean="0">
                <a:solidFill>
                  <a:schemeClr val="tx1"/>
                </a:solidFill>
                <a:effectLst/>
                <a:latin typeface="+mn-lt"/>
                <a:ea typeface="+mn-ea"/>
                <a:cs typeface="+mn-cs"/>
              </a:rPr>
              <a:t>mol</a:t>
            </a:r>
            <a:r>
              <a:rPr lang="en-US" sz="945" kern="1200" dirty="0" smtClean="0">
                <a:solidFill>
                  <a:schemeClr val="tx1"/>
                </a:solidFill>
                <a:effectLst/>
                <a:latin typeface="+mn-lt"/>
                <a:ea typeface="+mn-ea"/>
                <a:cs typeface="+mn-cs"/>
              </a:rPr>
              <a:t>% for 1-octane</a:t>
            </a:r>
          </a:p>
          <a:p>
            <a:endParaRPr lang="en-US" dirty="0"/>
          </a:p>
        </p:txBody>
      </p:sp>
      <p:sp>
        <p:nvSpPr>
          <p:cNvPr id="4" name="Slide Number Placeholder 3"/>
          <p:cNvSpPr>
            <a:spLocks noGrp="1"/>
          </p:cNvSpPr>
          <p:nvPr>
            <p:ph type="sldNum" sz="quarter" idx="10"/>
          </p:nvPr>
        </p:nvSpPr>
        <p:spPr/>
        <p:txBody>
          <a:bodyPr/>
          <a:lstStyle/>
          <a:p>
            <a:fld id="{350AF588-E730-4952-ABD9-64AACA6E6AC7}" type="slidenum">
              <a:rPr lang="en-US" smtClean="0"/>
              <a:pPr/>
              <a:t>39</a:t>
            </a:fld>
            <a:endParaRPr lang="en-US"/>
          </a:p>
        </p:txBody>
      </p:sp>
    </p:spTree>
    <p:extLst>
      <p:ext uri="{BB962C8B-B14F-4D97-AF65-F5344CB8AC3E}">
        <p14:creationId xmlns:p14="http://schemas.microsoft.com/office/powerpoint/2010/main" val="3824195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sz="945" kern="1200" dirty="0" smtClean="0">
                <a:solidFill>
                  <a:schemeClr val="tx1"/>
                </a:solidFill>
                <a:effectLst/>
                <a:latin typeface="+mn-lt"/>
                <a:ea typeface="+mn-ea"/>
                <a:cs typeface="+mn-cs"/>
              </a:rPr>
              <a:t>In HPFPB system, the main organic products of alkane and alcohols of MoS</a:t>
            </a:r>
            <a:r>
              <a:rPr lang="en-US" sz="945" kern="1200" baseline="-25000" dirty="0" smtClean="0">
                <a:solidFill>
                  <a:schemeClr val="tx1"/>
                </a:solidFill>
                <a:effectLst/>
                <a:latin typeface="+mn-lt"/>
                <a:ea typeface="+mn-ea"/>
                <a:cs typeface="+mn-cs"/>
              </a:rPr>
              <a:t>2</a:t>
            </a:r>
            <a:r>
              <a:rPr lang="en-US" sz="945" kern="1200" dirty="0" smtClean="0">
                <a:solidFill>
                  <a:schemeClr val="tx1"/>
                </a:solidFill>
                <a:effectLst/>
                <a:latin typeface="+mn-lt"/>
                <a:ea typeface="+mn-ea"/>
                <a:cs typeface="+mn-cs"/>
              </a:rPr>
              <a:t>/γ-Al</a:t>
            </a:r>
            <a:r>
              <a:rPr lang="en-US" sz="945" kern="1200" baseline="-25000" dirty="0" smtClean="0">
                <a:solidFill>
                  <a:schemeClr val="tx1"/>
                </a:solidFill>
                <a:effectLst/>
                <a:latin typeface="+mn-lt"/>
                <a:ea typeface="+mn-ea"/>
                <a:cs typeface="+mn-cs"/>
              </a:rPr>
              <a:t>2</a:t>
            </a:r>
            <a:r>
              <a:rPr lang="en-US" sz="945" kern="1200" dirty="0" smtClean="0">
                <a:solidFill>
                  <a:schemeClr val="tx1"/>
                </a:solidFill>
                <a:effectLst/>
                <a:latin typeface="+mn-lt"/>
                <a:ea typeface="+mn-ea"/>
                <a:cs typeface="+mn-cs"/>
              </a:rPr>
              <a:t>O</a:t>
            </a:r>
            <a:r>
              <a:rPr lang="en-US" sz="945" kern="1200" baseline="-25000" dirty="0" smtClean="0">
                <a:solidFill>
                  <a:schemeClr val="tx1"/>
                </a:solidFill>
                <a:effectLst/>
                <a:latin typeface="+mn-lt"/>
                <a:ea typeface="+mn-ea"/>
                <a:cs typeface="+mn-cs"/>
              </a:rPr>
              <a:t>3</a:t>
            </a:r>
            <a:r>
              <a:rPr lang="en-US" sz="945" kern="1200" dirty="0" smtClean="0">
                <a:solidFill>
                  <a:schemeClr val="tx1"/>
                </a:solidFill>
                <a:effectLst/>
                <a:latin typeface="+mn-lt"/>
                <a:ea typeface="+mn-ea"/>
                <a:cs typeface="+mn-cs"/>
              </a:rPr>
              <a:t> catalytic synthesis are ethanol and methane, respectively.  From the previous results shown, ethanol selectivity decreases at all temperatures when methane is the major product.  For this reason, setting the reaction temperature at T = 523 K is the optimal set point which not only yields more alcohol products, especially for higher </a:t>
            </a:r>
            <a:r>
              <a:rPr lang="en-US" sz="945" kern="1200" dirty="0" err="1" smtClean="0">
                <a:solidFill>
                  <a:schemeClr val="tx1"/>
                </a:solidFill>
                <a:effectLst/>
                <a:latin typeface="+mn-lt"/>
                <a:ea typeface="+mn-ea"/>
                <a:cs typeface="+mn-cs"/>
              </a:rPr>
              <a:t>S</a:t>
            </a:r>
            <a:r>
              <a:rPr lang="en-US" sz="945" kern="1200" baseline="-25000" dirty="0" err="1" smtClean="0">
                <a:solidFill>
                  <a:schemeClr val="tx1"/>
                </a:solidFill>
                <a:effectLst/>
                <a:latin typeface="+mn-lt"/>
                <a:ea typeface="+mn-ea"/>
                <a:cs typeface="+mn-cs"/>
              </a:rPr>
              <a:t>EtOH</a:t>
            </a:r>
            <a:r>
              <a:rPr lang="en-US" sz="945" kern="1200" dirty="0" smtClean="0">
                <a:solidFill>
                  <a:schemeClr val="tx1"/>
                </a:solidFill>
                <a:effectLst/>
                <a:latin typeface="+mn-lt"/>
                <a:ea typeface="+mn-ea"/>
                <a:cs typeface="+mn-cs"/>
              </a:rPr>
              <a:t>, but also restrains the amount of alkanes formed.  Furthermore, it could increase </a:t>
            </a:r>
            <a:r>
              <a:rPr lang="en-US" sz="945" kern="1200" dirty="0" err="1" smtClean="0">
                <a:solidFill>
                  <a:schemeClr val="tx1"/>
                </a:solidFill>
                <a:effectLst/>
                <a:latin typeface="+mn-lt"/>
                <a:ea typeface="+mn-ea"/>
                <a:cs typeface="+mn-cs"/>
              </a:rPr>
              <a:t>S</a:t>
            </a:r>
            <a:r>
              <a:rPr lang="en-US" sz="945" kern="1200" baseline="-25000" dirty="0" err="1" smtClean="0">
                <a:solidFill>
                  <a:schemeClr val="tx1"/>
                </a:solidFill>
                <a:effectLst/>
                <a:latin typeface="+mn-lt"/>
                <a:ea typeface="+mn-ea"/>
                <a:cs typeface="+mn-cs"/>
              </a:rPr>
              <a:t>EtOH</a:t>
            </a:r>
            <a:r>
              <a:rPr lang="en-US" sz="945" kern="1200" dirty="0" smtClean="0">
                <a:solidFill>
                  <a:schemeClr val="tx1"/>
                </a:solidFill>
                <a:effectLst/>
                <a:latin typeface="+mn-lt"/>
                <a:ea typeface="+mn-ea"/>
                <a:cs typeface="+mn-cs"/>
              </a:rPr>
              <a:t> versus CH</a:t>
            </a:r>
            <a:r>
              <a:rPr lang="en-US" sz="945" kern="1200" baseline="-25000" dirty="0" smtClean="0">
                <a:solidFill>
                  <a:schemeClr val="tx1"/>
                </a:solidFill>
                <a:effectLst/>
                <a:latin typeface="+mn-lt"/>
                <a:ea typeface="+mn-ea"/>
                <a:cs typeface="+mn-cs"/>
              </a:rPr>
              <a:t>4</a:t>
            </a:r>
            <a:r>
              <a:rPr lang="en-US" sz="945" kern="1200" dirty="0" smtClean="0">
                <a:solidFill>
                  <a:schemeClr val="tx1"/>
                </a:solidFill>
                <a:effectLst/>
                <a:latin typeface="+mn-lt"/>
                <a:ea typeface="+mn-ea"/>
                <a:cs typeface="+mn-cs"/>
              </a:rPr>
              <a:t> while setting the H</a:t>
            </a:r>
            <a:r>
              <a:rPr lang="en-US" sz="945" kern="1200" baseline="-25000" dirty="0" smtClean="0">
                <a:solidFill>
                  <a:schemeClr val="tx1"/>
                </a:solidFill>
                <a:effectLst/>
                <a:latin typeface="+mn-lt"/>
                <a:ea typeface="+mn-ea"/>
                <a:cs typeface="+mn-cs"/>
              </a:rPr>
              <a:t>2</a:t>
            </a:r>
            <a:r>
              <a:rPr lang="en-US" sz="945" kern="1200" dirty="0" smtClean="0">
                <a:solidFill>
                  <a:schemeClr val="tx1"/>
                </a:solidFill>
                <a:effectLst/>
                <a:latin typeface="+mn-lt"/>
                <a:ea typeface="+mn-ea"/>
                <a:cs typeface="+mn-cs"/>
              </a:rPr>
              <a:t>/CO feed ratio as 2.  C </a:t>
            </a:r>
            <a:r>
              <a:rPr lang="en-US" sz="945" kern="1200" dirty="0" err="1" smtClean="0">
                <a:solidFill>
                  <a:schemeClr val="tx1"/>
                </a:solidFill>
                <a:effectLst/>
                <a:latin typeface="+mn-lt"/>
                <a:ea typeface="+mn-ea"/>
                <a:cs typeface="+mn-cs"/>
              </a:rPr>
              <a:t>onsidering</a:t>
            </a:r>
            <a:r>
              <a:rPr lang="en-US" sz="945" kern="1200" dirty="0" smtClean="0">
                <a:solidFill>
                  <a:schemeClr val="tx1"/>
                </a:solidFill>
                <a:effectLst/>
                <a:latin typeface="+mn-lt"/>
                <a:ea typeface="+mn-ea"/>
                <a:cs typeface="+mn-cs"/>
              </a:rPr>
              <a:t> the effects of P</a:t>
            </a:r>
            <a:r>
              <a:rPr lang="en-US" sz="945" kern="1200" baseline="-25000" dirty="0" smtClean="0">
                <a:solidFill>
                  <a:schemeClr val="tx1"/>
                </a:solidFill>
                <a:effectLst/>
                <a:latin typeface="+mn-lt"/>
                <a:ea typeface="+mn-ea"/>
                <a:cs typeface="+mn-cs"/>
              </a:rPr>
              <a:t>ST</a:t>
            </a:r>
            <a:r>
              <a:rPr lang="en-US" sz="945" kern="1200" dirty="0" smtClean="0">
                <a:solidFill>
                  <a:schemeClr val="tx1"/>
                </a:solidFill>
                <a:effectLst/>
                <a:latin typeface="+mn-lt"/>
                <a:ea typeface="+mn-ea"/>
                <a:cs typeface="+mn-cs"/>
              </a:rPr>
              <a:t> and Q</a:t>
            </a:r>
            <a:r>
              <a:rPr lang="en-US" sz="945" kern="1200" baseline="-25000" dirty="0" smtClean="0">
                <a:solidFill>
                  <a:schemeClr val="tx1"/>
                </a:solidFill>
                <a:effectLst/>
                <a:latin typeface="+mn-lt"/>
                <a:ea typeface="+mn-ea"/>
                <a:cs typeface="+mn-cs"/>
              </a:rPr>
              <a:t>G</a:t>
            </a:r>
            <a:r>
              <a:rPr lang="en-US" sz="945" kern="1200" dirty="0" smtClean="0">
                <a:solidFill>
                  <a:schemeClr val="tx1"/>
                </a:solidFill>
                <a:effectLst/>
                <a:latin typeface="+mn-lt"/>
                <a:ea typeface="+mn-ea"/>
                <a:cs typeface="+mn-cs"/>
              </a:rPr>
              <a:t>, there are similar trends for both of alkane and alcohol products besides of the trend for the conversion of CO.  Increasing the flow rate would decrease X</a:t>
            </a:r>
            <a:r>
              <a:rPr lang="en-US" sz="945" kern="1200" baseline="-25000" dirty="0" smtClean="0">
                <a:solidFill>
                  <a:schemeClr val="tx1"/>
                </a:solidFill>
                <a:effectLst/>
                <a:latin typeface="+mn-lt"/>
                <a:ea typeface="+mn-ea"/>
                <a:cs typeface="+mn-cs"/>
              </a:rPr>
              <a:t>CO</a:t>
            </a:r>
            <a:r>
              <a:rPr lang="en-US" sz="945" kern="1200" dirty="0" smtClean="0">
                <a:solidFill>
                  <a:schemeClr val="tx1"/>
                </a:solidFill>
                <a:effectLst/>
                <a:latin typeface="+mn-lt"/>
                <a:ea typeface="+mn-ea"/>
                <a:cs typeface="+mn-cs"/>
              </a:rPr>
              <a:t> because the retention time is too small to finish more number of completed reactions. </a:t>
            </a:r>
          </a:p>
          <a:p>
            <a:r>
              <a:rPr lang="en-US" sz="945" kern="1200" dirty="0" smtClean="0">
                <a:solidFill>
                  <a:schemeClr val="tx1"/>
                </a:solidFill>
                <a:effectLst/>
                <a:latin typeface="+mn-lt"/>
                <a:ea typeface="+mn-ea"/>
                <a:cs typeface="+mn-cs"/>
              </a:rPr>
              <a:t>Taken together, these observations suggest that setting the parameter as T = 523 K, H</a:t>
            </a:r>
            <a:r>
              <a:rPr lang="en-US" sz="945" kern="1200" baseline="-25000" dirty="0" smtClean="0">
                <a:solidFill>
                  <a:schemeClr val="tx1"/>
                </a:solidFill>
                <a:effectLst/>
                <a:latin typeface="+mn-lt"/>
                <a:ea typeface="+mn-ea"/>
                <a:cs typeface="+mn-cs"/>
              </a:rPr>
              <a:t>2</a:t>
            </a:r>
            <a:r>
              <a:rPr lang="en-US" sz="945" kern="1200" dirty="0" smtClean="0">
                <a:solidFill>
                  <a:schemeClr val="tx1"/>
                </a:solidFill>
                <a:effectLst/>
                <a:latin typeface="+mn-lt"/>
                <a:ea typeface="+mn-ea"/>
                <a:cs typeface="+mn-cs"/>
              </a:rPr>
              <a:t>/CO = 2, higher pressure, and lower flow rate to reach the purpose of obtaining higher X</a:t>
            </a:r>
            <a:r>
              <a:rPr lang="en-US" sz="945" kern="1200" baseline="-25000" dirty="0" smtClean="0">
                <a:solidFill>
                  <a:schemeClr val="tx1"/>
                </a:solidFill>
                <a:effectLst/>
                <a:latin typeface="+mn-lt"/>
                <a:ea typeface="+mn-ea"/>
                <a:cs typeface="+mn-cs"/>
              </a:rPr>
              <a:t>CO</a:t>
            </a:r>
            <a:r>
              <a:rPr lang="en-US" sz="945" kern="1200" dirty="0" smtClean="0">
                <a:solidFill>
                  <a:schemeClr val="tx1"/>
                </a:solidFill>
                <a:effectLst/>
                <a:latin typeface="+mn-lt"/>
                <a:ea typeface="+mn-ea"/>
                <a:cs typeface="+mn-cs"/>
              </a:rPr>
              <a:t> and outstanding </a:t>
            </a:r>
            <a:r>
              <a:rPr lang="en-US" sz="945" kern="1200" dirty="0" err="1" smtClean="0">
                <a:solidFill>
                  <a:schemeClr val="tx1"/>
                </a:solidFill>
                <a:effectLst/>
                <a:latin typeface="+mn-lt"/>
                <a:ea typeface="+mn-ea"/>
                <a:cs typeface="+mn-cs"/>
              </a:rPr>
              <a:t>S</a:t>
            </a:r>
            <a:r>
              <a:rPr lang="en-US" sz="945" kern="1200" baseline="-25000" dirty="0" err="1" smtClean="0">
                <a:solidFill>
                  <a:schemeClr val="tx1"/>
                </a:solidFill>
                <a:effectLst/>
                <a:latin typeface="+mn-lt"/>
                <a:ea typeface="+mn-ea"/>
                <a:cs typeface="+mn-cs"/>
              </a:rPr>
              <a:t>EtOH</a:t>
            </a:r>
            <a:r>
              <a:rPr lang="en-US" sz="945"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50AF588-E730-4952-ABD9-64AACA6E6AC7}" type="slidenum">
              <a:rPr lang="en-US" smtClean="0"/>
              <a:pPr/>
              <a:t>42</a:t>
            </a:fld>
            <a:endParaRPr lang="en-US"/>
          </a:p>
        </p:txBody>
      </p:sp>
    </p:spTree>
    <p:extLst>
      <p:ext uri="{BB962C8B-B14F-4D97-AF65-F5344CB8AC3E}">
        <p14:creationId xmlns:p14="http://schemas.microsoft.com/office/powerpoint/2010/main" val="683017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19950" rtl="0" eaLnBrk="1" fontAlgn="auto" latinLnBrk="0" hangingPunct="1">
              <a:lnSpc>
                <a:spcPct val="100000"/>
              </a:lnSpc>
              <a:spcBef>
                <a:spcPts val="0"/>
              </a:spcBef>
              <a:spcAft>
                <a:spcPts val="0"/>
              </a:spcAft>
              <a:buClrTx/>
              <a:buSzTx/>
              <a:buFontTx/>
              <a:buNone/>
              <a:tabLst/>
              <a:defRPr/>
            </a:pPr>
            <a:r>
              <a:rPr lang="en-US" dirty="0" smtClean="0"/>
              <a:t>**</a:t>
            </a:r>
            <a:r>
              <a:rPr lang="en-US" sz="945" kern="1200" dirty="0" smtClean="0">
                <a:solidFill>
                  <a:schemeClr val="tx1"/>
                </a:solidFill>
                <a:effectLst/>
                <a:latin typeface="+mn-lt"/>
                <a:ea typeface="+mn-ea"/>
                <a:cs typeface="+mn-cs"/>
              </a:rPr>
              <a:t>It has been reported widely that promoted Rh-based catalysts can exhibit high selectivity to C</a:t>
            </a:r>
            <a:r>
              <a:rPr lang="en-US" sz="945" kern="1200" baseline="-25000" dirty="0" smtClean="0">
                <a:solidFill>
                  <a:schemeClr val="tx1"/>
                </a:solidFill>
                <a:effectLst/>
                <a:latin typeface="+mn-lt"/>
                <a:ea typeface="+mn-ea"/>
                <a:cs typeface="+mn-cs"/>
              </a:rPr>
              <a:t>2+</a:t>
            </a:r>
            <a:r>
              <a:rPr lang="en-US" sz="945" kern="1200" dirty="0" smtClean="0">
                <a:solidFill>
                  <a:schemeClr val="tx1"/>
                </a:solidFill>
                <a:effectLst/>
                <a:latin typeface="+mn-lt"/>
                <a:ea typeface="+mn-ea"/>
                <a:cs typeface="+mn-cs"/>
              </a:rPr>
              <a:t> oxygenates during CO hydrogenation. The doubly promoted Rh-</a:t>
            </a:r>
            <a:r>
              <a:rPr lang="en-US" sz="945" kern="1200" dirty="0" err="1" smtClean="0">
                <a:solidFill>
                  <a:schemeClr val="tx1"/>
                </a:solidFill>
                <a:effectLst/>
                <a:latin typeface="+mn-lt"/>
                <a:ea typeface="+mn-ea"/>
                <a:cs typeface="+mn-cs"/>
              </a:rPr>
              <a:t>LaV</a:t>
            </a:r>
            <a:r>
              <a:rPr lang="en-US" sz="945" kern="1200" dirty="0" smtClean="0">
                <a:solidFill>
                  <a:schemeClr val="tx1"/>
                </a:solidFill>
                <a:effectLst/>
                <a:latin typeface="+mn-lt"/>
                <a:ea typeface="+mn-ea"/>
                <a:cs typeface="+mn-cs"/>
              </a:rPr>
              <a:t>/SiO</a:t>
            </a:r>
            <a:r>
              <a:rPr lang="en-US" sz="945" kern="1200" baseline="-25000" dirty="0" smtClean="0">
                <a:solidFill>
                  <a:schemeClr val="tx1"/>
                </a:solidFill>
                <a:effectLst/>
                <a:latin typeface="+mn-lt"/>
                <a:ea typeface="+mn-ea"/>
                <a:cs typeface="+mn-cs"/>
              </a:rPr>
              <a:t>2</a:t>
            </a:r>
            <a:r>
              <a:rPr lang="en-US" sz="945" kern="1200" dirty="0" smtClean="0">
                <a:solidFill>
                  <a:schemeClr val="tx1"/>
                </a:solidFill>
                <a:effectLst/>
                <a:latin typeface="+mn-lt"/>
                <a:ea typeface="+mn-ea"/>
                <a:cs typeface="+mn-cs"/>
              </a:rPr>
              <a:t> catalysts exhibited higher activity and selectivity for ethanol and other C</a:t>
            </a:r>
            <a:r>
              <a:rPr lang="en-US" sz="945" kern="1200" baseline="-25000" dirty="0" smtClean="0">
                <a:solidFill>
                  <a:schemeClr val="tx1"/>
                </a:solidFill>
                <a:effectLst/>
                <a:latin typeface="+mn-lt"/>
                <a:ea typeface="+mn-ea"/>
                <a:cs typeface="+mn-cs"/>
              </a:rPr>
              <a:t>2+</a:t>
            </a:r>
            <a:r>
              <a:rPr lang="en-US" sz="945" kern="1200" dirty="0" smtClean="0">
                <a:solidFill>
                  <a:schemeClr val="tx1"/>
                </a:solidFill>
                <a:effectLst/>
                <a:latin typeface="+mn-lt"/>
                <a:ea typeface="+mn-ea"/>
                <a:cs typeface="+mn-cs"/>
              </a:rPr>
              <a:t> oxygenates than singly promoted catalysts. The better performance appears to be due to a synergistic promoting effect of the combined La and V additions through intimate contact with Rh.  </a:t>
            </a:r>
          </a:p>
          <a:p>
            <a:endParaRPr lang="en-US" dirty="0"/>
          </a:p>
        </p:txBody>
      </p:sp>
      <p:sp>
        <p:nvSpPr>
          <p:cNvPr id="4" name="Slide Number Placeholder 3"/>
          <p:cNvSpPr>
            <a:spLocks noGrp="1"/>
          </p:cNvSpPr>
          <p:nvPr>
            <p:ph type="sldNum" sz="quarter" idx="10"/>
          </p:nvPr>
        </p:nvSpPr>
        <p:spPr/>
        <p:txBody>
          <a:bodyPr/>
          <a:lstStyle/>
          <a:p>
            <a:fld id="{350AF588-E730-4952-ABD9-64AACA6E6AC7}" type="slidenum">
              <a:rPr lang="en-US" smtClean="0"/>
              <a:pPr/>
              <a:t>43</a:t>
            </a:fld>
            <a:endParaRPr lang="en-US"/>
          </a:p>
        </p:txBody>
      </p:sp>
    </p:spTree>
    <p:extLst>
      <p:ext uri="{BB962C8B-B14F-4D97-AF65-F5344CB8AC3E}">
        <p14:creationId xmlns:p14="http://schemas.microsoft.com/office/powerpoint/2010/main" val="413030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The mechanism of the reverse water–gas shift reaction over a Cu catalyst was studied by CO</a:t>
            </a:r>
            <a:r>
              <a:rPr lang="en-US" sz="1200" kern="1200" baseline="-250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hydrogenation, temperature-programmed reduction of the Cu catalyst and pulse reaction with QMS monitoring. In comparison with the reaction of CO</a:t>
            </a:r>
            <a:r>
              <a:rPr lang="en-US" sz="1200" kern="1200" baseline="-250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alone, hydrogen can significantly promote the CO formation in the RWGS reaction. The </a:t>
            </a:r>
            <a:r>
              <a:rPr lang="en-US" sz="1200" kern="1200" dirty="0" err="1" smtClean="0">
                <a:solidFill>
                  <a:schemeClr val="tx1"/>
                </a:solidFill>
                <a:effectLst/>
                <a:latin typeface="+mn-lt"/>
                <a:ea typeface="+mn-ea"/>
                <a:cs typeface="+mn-cs"/>
              </a:rPr>
              <a:t>formate</a:t>
            </a:r>
            <a:r>
              <a:rPr lang="en-US" sz="1200" kern="1200" dirty="0" smtClean="0">
                <a:solidFill>
                  <a:schemeClr val="tx1"/>
                </a:solidFill>
                <a:effectLst/>
                <a:latin typeface="+mn-lt"/>
                <a:ea typeface="+mn-ea"/>
                <a:cs typeface="+mn-cs"/>
              </a:rPr>
              <a:t> derived from association of H</a:t>
            </a:r>
            <a:r>
              <a:rPr lang="en-US" sz="1200" kern="1200" baseline="-250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and CO</a:t>
            </a:r>
            <a:r>
              <a:rPr lang="en-US" sz="1200" kern="1200" baseline="-250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is proposed to be the key intermediate for CO production. </a:t>
            </a:r>
            <a:r>
              <a:rPr lang="en-US" sz="1200" kern="1200" dirty="0" err="1" smtClean="0">
                <a:solidFill>
                  <a:schemeClr val="tx1"/>
                </a:solidFill>
                <a:effectLst/>
                <a:latin typeface="+mn-lt"/>
                <a:ea typeface="+mn-ea"/>
                <a:cs typeface="+mn-cs"/>
              </a:rPr>
              <a:t>Formate</a:t>
            </a:r>
            <a:r>
              <a:rPr lang="en-US" sz="1200" kern="1200" dirty="0" smtClean="0">
                <a:solidFill>
                  <a:schemeClr val="tx1"/>
                </a:solidFill>
                <a:effectLst/>
                <a:latin typeface="+mn-lt"/>
                <a:ea typeface="+mn-ea"/>
                <a:cs typeface="+mn-cs"/>
              </a:rPr>
              <a:t> dissociation mechanism is the major reaction route for CO production. Cu(I) species were formed from the oxidation of Cu</a:t>
            </a:r>
            <a:r>
              <a:rPr lang="en-US" sz="1200" kern="1200" baseline="30000" dirty="0" smtClean="0">
                <a:solidFill>
                  <a:schemeClr val="tx1"/>
                </a:solidFill>
                <a:effectLst/>
                <a:latin typeface="+mn-lt"/>
                <a:ea typeface="+mn-ea"/>
                <a:cs typeface="+mn-cs"/>
              </a:rPr>
              <a:t>0 </a:t>
            </a:r>
            <a:r>
              <a:rPr lang="en-US" sz="1200" kern="1200" dirty="0" smtClean="0">
                <a:solidFill>
                  <a:schemeClr val="tx1"/>
                </a:solidFill>
                <a:effectLst/>
                <a:latin typeface="+mn-lt"/>
                <a:ea typeface="+mn-ea"/>
                <a:cs typeface="+mn-cs"/>
              </a:rPr>
              <a:t>associated with CO</a:t>
            </a:r>
            <a:r>
              <a:rPr lang="en-US" sz="1200" kern="1200" baseline="-250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dissociation.</a:t>
            </a:r>
          </a:p>
          <a:p>
            <a:r>
              <a:rPr lang="en-US" dirty="0" smtClean="0"/>
              <a:t>**</a:t>
            </a:r>
            <a:r>
              <a:rPr lang="en-US" sz="1200" kern="1200" dirty="0" smtClean="0">
                <a:solidFill>
                  <a:schemeClr val="tx1"/>
                </a:solidFill>
                <a:effectLst/>
                <a:latin typeface="+mn-lt"/>
                <a:ea typeface="+mn-ea"/>
                <a:cs typeface="+mn-cs"/>
              </a:rPr>
              <a:t>Carbon dioxide, mostly generated from combustion, is the most important greenhouse gas, which causes global warming. The increase of carbon dioxide concentration will strongly influence the equilibrium condition of weather and environment on earth. It has been important to reduce the release of CO</a:t>
            </a:r>
            <a:r>
              <a:rPr lang="en-US" sz="1200" kern="1200" baseline="-250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and recycle CO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Conversion of CO</a:t>
            </a:r>
            <a:r>
              <a:rPr lang="en-US" sz="1200" kern="1200" baseline="-250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to CO by catalytic hydrogenation has been recognized as one of the most promising processes for CO</a:t>
            </a:r>
            <a:r>
              <a:rPr lang="en-US" sz="1200" kern="1200" baseline="-250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utilization. In industry, synthesis gas, H</a:t>
            </a:r>
            <a:r>
              <a:rPr lang="en-US" sz="1200" kern="1200" baseline="-250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and CO, can be used to produce </a:t>
            </a:r>
            <a:r>
              <a:rPr lang="en-US" sz="1200" kern="1200" dirty="0" err="1" smtClean="0">
                <a:solidFill>
                  <a:schemeClr val="tx1"/>
                </a:solidFill>
                <a:effectLst/>
                <a:latin typeface="+mn-lt"/>
                <a:ea typeface="+mn-ea"/>
                <a:cs typeface="+mn-cs"/>
              </a:rPr>
              <a:t>longchain</a:t>
            </a:r>
            <a:r>
              <a:rPr lang="en-US" sz="1200" kern="1200" dirty="0" smtClean="0">
                <a:solidFill>
                  <a:schemeClr val="tx1"/>
                </a:solidFill>
                <a:effectLst/>
                <a:latin typeface="+mn-lt"/>
                <a:ea typeface="+mn-ea"/>
                <a:cs typeface="+mn-cs"/>
              </a:rPr>
              <a:t> hydrocarbons via the Fischer–</a:t>
            </a:r>
            <a:r>
              <a:rPr lang="en-US" sz="1200" kern="1200" dirty="0" err="1" smtClean="0">
                <a:solidFill>
                  <a:schemeClr val="tx1"/>
                </a:solidFill>
                <a:effectLst/>
                <a:latin typeface="+mn-lt"/>
                <a:ea typeface="+mn-ea"/>
                <a:cs typeface="+mn-cs"/>
              </a:rPr>
              <a:t>Tropsch</a:t>
            </a:r>
            <a:r>
              <a:rPr lang="en-US" sz="1200" kern="1200" dirty="0" smtClean="0">
                <a:solidFill>
                  <a:schemeClr val="tx1"/>
                </a:solidFill>
                <a:effectLst/>
                <a:latin typeface="+mn-lt"/>
                <a:ea typeface="+mn-ea"/>
                <a:cs typeface="+mn-cs"/>
              </a:rPr>
              <a:t> reaction [1,2]. The reverse water–gas shift reaction is one of the available methods for production of CO.</a:t>
            </a:r>
          </a:p>
          <a:p>
            <a:r>
              <a:rPr lang="en-US" sz="1200" kern="1200" dirty="0" smtClean="0">
                <a:solidFill>
                  <a:schemeClr val="tx1"/>
                </a:solidFill>
                <a:effectLst/>
                <a:latin typeface="+mn-lt"/>
                <a:ea typeface="+mn-ea"/>
                <a:cs typeface="+mn-cs"/>
              </a:rPr>
              <a:t>The mechanisms of the water–gas shift (WGS) and reverse water–gas shift (RWGS) reactions over Cu-based catalysts have been discussed, but they are still controversial [3–14]. Two models, the redox and </a:t>
            </a:r>
            <a:r>
              <a:rPr lang="en-US" sz="1200" kern="1200" dirty="0" err="1" smtClean="0">
                <a:solidFill>
                  <a:schemeClr val="tx1"/>
                </a:solidFill>
                <a:effectLst/>
                <a:latin typeface="+mn-lt"/>
                <a:ea typeface="+mn-ea"/>
                <a:cs typeface="+mn-cs"/>
              </a:rPr>
              <a:t>formate</a:t>
            </a:r>
            <a:r>
              <a:rPr lang="en-US" sz="1200" kern="1200" dirty="0" smtClean="0">
                <a:solidFill>
                  <a:schemeClr val="tx1"/>
                </a:solidFill>
                <a:effectLst/>
                <a:latin typeface="+mn-lt"/>
                <a:ea typeface="+mn-ea"/>
                <a:cs typeface="+mn-cs"/>
              </a:rPr>
              <a:t> decomposition mechanisms, were proposed to explain the mechanism of CO formation in the RWGS reaction. For the redox mechanism, the concept of the oxidation and reduction cycle was suggested. CO</a:t>
            </a:r>
            <a:r>
              <a:rPr lang="en-US" sz="1200" kern="1200" baseline="-250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oxidized Cu</a:t>
            </a:r>
            <a:r>
              <a:rPr lang="en-US" sz="1200" kern="1200" baseline="30000" dirty="0" smtClean="0">
                <a:solidFill>
                  <a:schemeClr val="tx1"/>
                </a:solidFill>
                <a:effectLst/>
                <a:latin typeface="+mn-lt"/>
                <a:ea typeface="+mn-ea"/>
                <a:cs typeface="+mn-cs"/>
              </a:rPr>
              <a:t>0 </a:t>
            </a:r>
            <a:r>
              <a:rPr lang="en-US" sz="1200" kern="1200" dirty="0" smtClean="0">
                <a:solidFill>
                  <a:schemeClr val="tx1"/>
                </a:solidFill>
                <a:effectLst/>
                <a:latin typeface="+mn-lt"/>
                <a:ea typeface="+mn-ea"/>
                <a:cs typeface="+mn-cs"/>
              </a:rPr>
              <a:t>and generated CO. H</a:t>
            </a:r>
            <a:r>
              <a:rPr lang="en-US" sz="1200" kern="1200" baseline="-250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reduced Cu(I) to Cu</a:t>
            </a:r>
            <a:r>
              <a:rPr lang="en-US" sz="1200" kern="1200" baseline="30000" dirty="0" smtClean="0">
                <a:solidFill>
                  <a:schemeClr val="tx1"/>
                </a:solidFill>
                <a:effectLst/>
                <a:latin typeface="+mn-lt"/>
                <a:ea typeface="+mn-ea"/>
                <a:cs typeface="+mn-cs"/>
              </a:rPr>
              <a:t>0 </a:t>
            </a:r>
            <a:r>
              <a:rPr lang="en-US" sz="1200" kern="1200" dirty="0" smtClean="0">
                <a:solidFill>
                  <a:schemeClr val="tx1"/>
                </a:solidFill>
                <a:effectLst/>
                <a:latin typeface="+mn-lt"/>
                <a:ea typeface="+mn-ea"/>
                <a:cs typeface="+mn-cs"/>
              </a:rPr>
              <a:t>and formed H</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O [3–5]. CO can be produced from CO</a:t>
            </a:r>
            <a:r>
              <a:rPr lang="en-US" sz="1200" kern="1200" baseline="-250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alone over Cu powder or Cu/</a:t>
            </a:r>
            <a:r>
              <a:rPr lang="en-US" sz="1200" kern="1200" dirty="0" err="1" smtClean="0">
                <a:solidFill>
                  <a:schemeClr val="tx1"/>
                </a:solidFill>
                <a:effectLst/>
                <a:latin typeface="+mn-lt"/>
                <a:ea typeface="+mn-ea"/>
                <a:cs typeface="+mn-cs"/>
              </a:rPr>
              <a:t>ZnO</a:t>
            </a:r>
            <a:r>
              <a:rPr lang="en-US" sz="1200" kern="1200" dirty="0" smtClean="0">
                <a:solidFill>
                  <a:schemeClr val="tx1"/>
                </a:solidFill>
                <a:effectLst/>
                <a:latin typeface="+mn-lt"/>
                <a:ea typeface="+mn-ea"/>
                <a:cs typeface="+mn-cs"/>
              </a:rPr>
              <a:t> catalyst. The reactant, H</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plays a role of reducing reagent for reduction of Cu</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O. In the other model, the </a:t>
            </a:r>
            <a:r>
              <a:rPr lang="en-US" sz="1200" kern="1200" dirty="0" err="1" smtClean="0">
                <a:solidFill>
                  <a:schemeClr val="tx1"/>
                </a:solidFill>
                <a:effectLst/>
                <a:latin typeface="+mn-lt"/>
                <a:ea typeface="+mn-ea"/>
                <a:cs typeface="+mn-cs"/>
              </a:rPr>
              <a:t>formate</a:t>
            </a:r>
            <a:r>
              <a:rPr lang="en-US" sz="1200" kern="1200" dirty="0" smtClean="0">
                <a:solidFill>
                  <a:schemeClr val="tx1"/>
                </a:solidFill>
                <a:effectLst/>
                <a:latin typeface="+mn-lt"/>
                <a:ea typeface="+mn-ea"/>
                <a:cs typeface="+mn-cs"/>
              </a:rPr>
              <a:t> decomposition mechanism, it was suggested that CO could be formed from decomposition of a </a:t>
            </a:r>
            <a:r>
              <a:rPr lang="en-US" sz="1200" kern="1200" dirty="0" err="1" smtClean="0">
                <a:solidFill>
                  <a:schemeClr val="tx1"/>
                </a:solidFill>
                <a:effectLst/>
                <a:latin typeface="+mn-lt"/>
                <a:ea typeface="+mn-ea"/>
                <a:cs typeface="+mn-cs"/>
              </a:rPr>
              <a:t>formate</a:t>
            </a:r>
            <a:r>
              <a:rPr lang="en-US" sz="1200" kern="1200" dirty="0" smtClean="0">
                <a:solidFill>
                  <a:schemeClr val="tx1"/>
                </a:solidFill>
                <a:effectLst/>
                <a:latin typeface="+mn-lt"/>
                <a:ea typeface="+mn-ea"/>
                <a:cs typeface="+mn-cs"/>
              </a:rPr>
              <a:t> intermediate derived from hydrogen associated with CO</a:t>
            </a:r>
            <a:r>
              <a:rPr lang="en-US" sz="1200" kern="1200" baseline="-250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[10,12]. It has been reported that CO production rate increased with the concentration of </a:t>
            </a:r>
            <a:r>
              <a:rPr lang="en-US" sz="1200" kern="1200" dirty="0" err="1" smtClean="0">
                <a:solidFill>
                  <a:schemeClr val="tx1"/>
                </a:solidFill>
                <a:effectLst/>
                <a:latin typeface="+mn-lt"/>
                <a:ea typeface="+mn-ea"/>
                <a:cs typeface="+mn-cs"/>
              </a:rPr>
              <a:t>formate</a:t>
            </a:r>
            <a:r>
              <a:rPr lang="en-US" sz="1200" kern="1200" dirty="0" smtClean="0">
                <a:solidFill>
                  <a:schemeClr val="tx1"/>
                </a:solidFill>
                <a:effectLst/>
                <a:latin typeface="+mn-lt"/>
                <a:ea typeface="+mn-ea"/>
                <a:cs typeface="+mn-cs"/>
              </a:rPr>
              <a:t> species on Cu.</a:t>
            </a:r>
          </a:p>
          <a:p>
            <a:r>
              <a:rPr lang="en-US" sz="1200" kern="1200" dirty="0" smtClean="0">
                <a:solidFill>
                  <a:schemeClr val="tx1"/>
                </a:solidFill>
                <a:effectLst/>
                <a:latin typeface="+mn-lt"/>
                <a:ea typeface="+mn-ea"/>
                <a:cs typeface="+mn-cs"/>
              </a:rPr>
              <a:t>The purpose of this paper is to study the pathway of CO formation in the RWGS reaction in more detail. The mechanism of the RWGS reaction was studied on a</a:t>
            </a:r>
          </a:p>
          <a:p>
            <a:r>
              <a:rPr lang="en-US" sz="1200" kern="1200" dirty="0" smtClean="0">
                <a:solidFill>
                  <a:schemeClr val="tx1"/>
                </a:solidFill>
                <a:effectLst/>
                <a:latin typeface="+mn-lt"/>
                <a:ea typeface="+mn-ea"/>
                <a:cs typeface="+mn-cs"/>
              </a:rPr>
              <a:t>∗ To whom correspondence should be addressed.</a:t>
            </a:r>
          </a:p>
          <a:p>
            <a:r>
              <a:rPr lang="en-US" sz="1200" kern="1200" dirty="0" smtClean="0">
                <a:solidFill>
                  <a:schemeClr val="tx1"/>
                </a:solidFill>
                <a:effectLst/>
                <a:latin typeface="+mn-lt"/>
                <a:ea typeface="+mn-ea"/>
                <a:cs typeface="+mn-cs"/>
              </a:rPr>
              <a:t> J.C. </a:t>
            </a:r>
            <a:r>
              <a:rPr lang="en-US" sz="1200" kern="1200" dirty="0" err="1" smtClean="0">
                <a:solidFill>
                  <a:schemeClr val="tx1"/>
                </a:solidFill>
                <a:effectLst/>
                <a:latin typeface="+mn-lt"/>
                <a:ea typeface="+mn-ea"/>
                <a:cs typeface="+mn-cs"/>
              </a:rPr>
              <a:t>Baltzer</a:t>
            </a:r>
            <a:r>
              <a:rPr lang="en-US" sz="1200" kern="1200" dirty="0" smtClean="0">
                <a:solidFill>
                  <a:schemeClr val="tx1"/>
                </a:solidFill>
                <a:effectLst/>
                <a:latin typeface="+mn-lt"/>
                <a:ea typeface="+mn-ea"/>
                <a:cs typeface="+mn-cs"/>
              </a:rPr>
              <a:t> AG, Science Publishers</a:t>
            </a:r>
          </a:p>
          <a:p>
            <a:r>
              <a:rPr lang="en-US" sz="1200" kern="1200" dirty="0" smtClean="0">
                <a:solidFill>
                  <a:schemeClr val="tx1"/>
                </a:solidFill>
                <a:effectLst/>
                <a:latin typeface="+mn-lt"/>
                <a:ea typeface="+mn-ea"/>
                <a:cs typeface="+mn-cs"/>
              </a:rPr>
              <a:t>Cu/Al</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O</a:t>
            </a:r>
            <a:r>
              <a:rPr lang="en-US" sz="1200" kern="1200" baseline="-25000" dirty="0" smtClean="0">
                <a:solidFill>
                  <a:schemeClr val="tx1"/>
                </a:solidFill>
                <a:effectLst/>
                <a:latin typeface="+mn-lt"/>
                <a:ea typeface="+mn-ea"/>
                <a:cs typeface="+mn-cs"/>
              </a:rPr>
              <a:t>3 </a:t>
            </a:r>
            <a:r>
              <a:rPr lang="en-US" sz="1200" kern="1200" dirty="0" smtClean="0">
                <a:solidFill>
                  <a:schemeClr val="tx1"/>
                </a:solidFill>
                <a:effectLst/>
                <a:latin typeface="+mn-lt"/>
                <a:ea typeface="+mn-ea"/>
                <a:cs typeface="+mn-cs"/>
              </a:rPr>
              <a:t>catalyst by using CO</a:t>
            </a:r>
            <a:r>
              <a:rPr lang="en-US" sz="1200" kern="1200" baseline="-250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hydrogenation, temperature-programmed reduction of the Cu catalyst and pulse reaction with QMS monitoring. Both feeds of CO</a:t>
            </a:r>
            <a:r>
              <a:rPr lang="en-US" sz="1200" kern="1200" baseline="-250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alone and H</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/CO</a:t>
            </a:r>
            <a:r>
              <a:rPr lang="en-US" sz="1200" kern="1200" baseline="-250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mixture were used to compare the difference in catalytic activity and TPR profiles of the catalyst for postreaction. Our experimental results will be used to examine the redox and </a:t>
            </a:r>
            <a:r>
              <a:rPr lang="en-US" sz="1200" kern="1200" dirty="0" err="1" smtClean="0">
                <a:solidFill>
                  <a:schemeClr val="tx1"/>
                </a:solidFill>
                <a:effectLst/>
                <a:latin typeface="+mn-lt"/>
                <a:ea typeface="+mn-ea"/>
                <a:cs typeface="+mn-cs"/>
              </a:rPr>
              <a:t>formate</a:t>
            </a:r>
            <a:r>
              <a:rPr lang="en-US" sz="1200" kern="1200" dirty="0" smtClean="0">
                <a:solidFill>
                  <a:schemeClr val="tx1"/>
                </a:solidFill>
                <a:effectLst/>
                <a:latin typeface="+mn-lt"/>
                <a:ea typeface="+mn-ea"/>
                <a:cs typeface="+mn-cs"/>
              </a:rPr>
              <a:t> decomposition pathways and provide a reasonable reaction mechanism.</a:t>
            </a:r>
          </a:p>
          <a:p>
            <a:endParaRPr lang="en-US" dirty="0"/>
          </a:p>
        </p:txBody>
      </p:sp>
      <p:sp>
        <p:nvSpPr>
          <p:cNvPr id="4" name="Slide Number Placeholder 3"/>
          <p:cNvSpPr>
            <a:spLocks noGrp="1"/>
          </p:cNvSpPr>
          <p:nvPr>
            <p:ph type="sldNum" sz="quarter" idx="10"/>
          </p:nvPr>
        </p:nvSpPr>
        <p:spPr/>
        <p:txBody>
          <a:bodyPr/>
          <a:lstStyle/>
          <a:p>
            <a:fld id="{350AF588-E730-4952-ABD9-64AACA6E6AC7}" type="slidenum">
              <a:rPr lang="en-US" smtClean="0"/>
              <a:pPr/>
              <a:t>19</a:t>
            </a:fld>
            <a:endParaRPr lang="en-US"/>
          </a:p>
        </p:txBody>
      </p:sp>
    </p:spTree>
    <p:extLst>
      <p:ext uri="{BB962C8B-B14F-4D97-AF65-F5344CB8AC3E}">
        <p14:creationId xmlns:p14="http://schemas.microsoft.com/office/powerpoint/2010/main" val="2350418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a:t>
            </a:r>
            <a:r>
              <a:rPr lang="en-US" sz="1200" b="1" kern="1200" dirty="0" smtClean="0">
                <a:solidFill>
                  <a:schemeClr val="tx1"/>
                </a:solidFill>
                <a:effectLst/>
                <a:latin typeface="+mn-lt"/>
                <a:ea typeface="+mn-ea"/>
                <a:cs typeface="+mn-cs"/>
              </a:rPr>
              <a:t>Experimental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electrolysis cell used was schematically shown in </a:t>
            </a:r>
            <a:r>
              <a:rPr lang="en-US" sz="1200" b="1" kern="1200" dirty="0" smtClean="0">
                <a:solidFill>
                  <a:schemeClr val="tx1"/>
                </a:solidFill>
                <a:effectLst/>
                <a:latin typeface="+mn-lt"/>
                <a:ea typeface="+mn-ea"/>
                <a:cs typeface="+mn-cs"/>
              </a:rPr>
              <a:t>Figure 1</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three-phase interface was constructed on a pure copper-mesh (purity 99.99%, 50 mesh, </a:t>
            </a:r>
            <a:r>
              <a:rPr lang="en-US" sz="1200" kern="1200" dirty="0" err="1" smtClean="0">
                <a:solidFill>
                  <a:schemeClr val="tx1"/>
                </a:solidFill>
                <a:effectLst/>
                <a:latin typeface="+mn-lt"/>
                <a:ea typeface="+mn-ea"/>
                <a:cs typeface="+mn-cs"/>
              </a:rPr>
              <a:t>Nilaco</a:t>
            </a:r>
            <a:r>
              <a:rPr lang="en-US" sz="1200" kern="1200" dirty="0" smtClean="0">
                <a:solidFill>
                  <a:schemeClr val="tx1"/>
                </a:solidFill>
                <a:effectLst/>
                <a:latin typeface="+mn-lt"/>
                <a:ea typeface="+mn-ea"/>
                <a:cs typeface="+mn-cs"/>
              </a:rPr>
              <a:t> Co.).  The copper mesh put on a glass filter (average pore size, 20µm) was bound to a Teflon cylinder tightened with a Teflon cap.  The cylinder with the copper-mesh was attached to a cathode compartment via an O-ring, which was separated from an anode compartment by a </a:t>
            </a:r>
            <a:r>
              <a:rPr lang="en-US" sz="1200" kern="1200" dirty="0" err="1" smtClean="0">
                <a:solidFill>
                  <a:schemeClr val="tx1"/>
                </a:solidFill>
                <a:effectLst/>
                <a:latin typeface="+mn-lt"/>
                <a:ea typeface="+mn-ea"/>
                <a:cs typeface="+mn-cs"/>
              </a:rPr>
              <a:t>cation</a:t>
            </a:r>
            <a:r>
              <a:rPr lang="en-US" sz="1200" kern="1200" dirty="0" smtClean="0">
                <a:solidFill>
                  <a:schemeClr val="tx1"/>
                </a:solidFill>
                <a:effectLst/>
                <a:latin typeface="+mn-lt"/>
                <a:ea typeface="+mn-ea"/>
                <a:cs typeface="+mn-cs"/>
              </a:rPr>
              <a:t>-exchange membrane (</a:t>
            </a:r>
            <a:r>
              <a:rPr lang="en-US" sz="1200" kern="1200" dirty="0" err="1" smtClean="0">
                <a:solidFill>
                  <a:schemeClr val="tx1"/>
                </a:solidFill>
                <a:effectLst/>
                <a:latin typeface="+mn-lt"/>
                <a:ea typeface="+mn-ea"/>
                <a:cs typeface="+mn-cs"/>
              </a:rPr>
              <a:t>Selemion</a:t>
            </a:r>
            <a:r>
              <a:rPr lang="en-US" sz="1200" kern="1200" dirty="0" smtClean="0">
                <a:solidFill>
                  <a:schemeClr val="tx1"/>
                </a:solidFill>
                <a:effectLst/>
                <a:latin typeface="+mn-lt"/>
                <a:ea typeface="+mn-ea"/>
                <a:cs typeface="+mn-cs"/>
              </a:rPr>
              <a:t> CMV 10, Asahi Glass Co.).  The bottom of the Teflon cap was fixed to a reservoir containing the same solution as that used in the cathode compartment via an O-ring.  The purified CO</a:t>
            </a:r>
            <a:r>
              <a:rPr lang="en-US" sz="1200" kern="1200" baseline="-250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gas was blown up onto the Cu-mesh through the glass filter from the bottom of the cell, and the reaction gas was circulated via the cathode compartment with a circulating pump.  The gas/liquid/solid phase provided on the Cu-mesh electrode was sustained during the electrolysis by adjusting the rate of CO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flow, and the net surface area was 10.2cm</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Before each experiment, the Cu-mesh electrode was immersed to remove Cu oxide in concentrated </a:t>
            </a:r>
            <a:r>
              <a:rPr lang="en-US" sz="1200" kern="1200" dirty="0" err="1" smtClean="0">
                <a:solidFill>
                  <a:schemeClr val="tx1"/>
                </a:solidFill>
                <a:effectLst/>
                <a:latin typeface="+mn-lt"/>
                <a:ea typeface="+mn-ea"/>
                <a:cs typeface="+mn-cs"/>
              </a:rPr>
              <a:t>HCl</a:t>
            </a:r>
            <a:r>
              <a:rPr lang="en-US" sz="1200" kern="1200" dirty="0" smtClean="0">
                <a:solidFill>
                  <a:schemeClr val="tx1"/>
                </a:solidFill>
                <a:effectLst/>
                <a:latin typeface="+mn-lt"/>
                <a:ea typeface="+mn-ea"/>
                <a:cs typeface="+mn-cs"/>
              </a:rPr>
              <a:t>, and washed with doubly distilled water and then with electrolytic solution in an ultrasonic bath.  A platinum plate and an Ag/</a:t>
            </a:r>
            <a:r>
              <a:rPr lang="en-US" sz="1200" kern="1200" dirty="0" err="1" smtClean="0">
                <a:solidFill>
                  <a:schemeClr val="tx1"/>
                </a:solidFill>
                <a:effectLst/>
                <a:latin typeface="+mn-lt"/>
                <a:ea typeface="+mn-ea"/>
                <a:cs typeface="+mn-cs"/>
              </a:rPr>
              <a:t>AgCl</a:t>
            </a:r>
            <a:r>
              <a:rPr lang="en-US" sz="1200" kern="1200" dirty="0" smtClean="0">
                <a:solidFill>
                  <a:schemeClr val="tx1"/>
                </a:solidFill>
                <a:effectLst/>
                <a:latin typeface="+mn-lt"/>
                <a:ea typeface="+mn-ea"/>
                <a:cs typeface="+mn-cs"/>
              </a:rPr>
              <a:t>/saturated </a:t>
            </a:r>
            <a:r>
              <a:rPr lang="en-US" sz="1200" kern="1200" dirty="0" err="1" smtClean="0">
                <a:solidFill>
                  <a:schemeClr val="tx1"/>
                </a:solidFill>
                <a:effectLst/>
                <a:latin typeface="+mn-lt"/>
                <a:ea typeface="+mn-ea"/>
                <a:cs typeface="+mn-cs"/>
              </a:rPr>
              <a:t>KCl</a:t>
            </a:r>
            <a:r>
              <a:rPr lang="en-US" sz="1200" kern="1200" dirty="0" smtClean="0">
                <a:solidFill>
                  <a:schemeClr val="tx1"/>
                </a:solidFill>
                <a:effectLst/>
                <a:latin typeface="+mn-lt"/>
                <a:ea typeface="+mn-ea"/>
                <a:cs typeface="+mn-cs"/>
              </a:rPr>
              <a:t> electrode were used as the counter and reference electrodes, respectively.   The electrolytes used were 3M </a:t>
            </a:r>
            <a:r>
              <a:rPr lang="en-US" sz="1200" kern="1200" dirty="0" err="1" smtClean="0">
                <a:solidFill>
                  <a:schemeClr val="tx1"/>
                </a:solidFill>
                <a:effectLst/>
                <a:latin typeface="+mn-lt"/>
                <a:ea typeface="+mn-ea"/>
                <a:cs typeface="+mn-cs"/>
              </a:rPr>
              <a:t>KCl</a:t>
            </a:r>
            <a:r>
              <a:rPr lang="en-US" sz="1200" kern="1200" dirty="0" smtClean="0">
                <a:solidFill>
                  <a:schemeClr val="tx1"/>
                </a:solidFill>
                <a:effectLst/>
                <a:latin typeface="+mn-lt"/>
                <a:ea typeface="+mn-ea"/>
                <a:cs typeface="+mn-cs"/>
              </a:rPr>
              <a:t> or </a:t>
            </a:r>
            <a:r>
              <a:rPr lang="en-US" sz="1200" kern="1200" dirty="0" err="1" smtClean="0">
                <a:solidFill>
                  <a:schemeClr val="tx1"/>
                </a:solidFill>
                <a:effectLst/>
                <a:latin typeface="+mn-lt"/>
                <a:ea typeface="+mn-ea"/>
                <a:cs typeface="+mn-cs"/>
              </a:rPr>
              <a:t>KBr</a:t>
            </a:r>
            <a:r>
              <a:rPr lang="en-US" sz="1200" kern="1200" dirty="0" smtClean="0">
                <a:solidFill>
                  <a:schemeClr val="tx1"/>
                </a:solidFill>
                <a:effectLst/>
                <a:latin typeface="+mn-lt"/>
                <a:ea typeface="+mn-ea"/>
                <a:cs typeface="+mn-cs"/>
              </a:rPr>
              <a:t> solutions </a:t>
            </a:r>
          </a:p>
          <a:p>
            <a:r>
              <a:rPr lang="en-US" sz="1200" kern="1200" dirty="0" smtClean="0">
                <a:solidFill>
                  <a:schemeClr val="tx1"/>
                </a:solidFill>
                <a:effectLst/>
                <a:latin typeface="+mn-lt"/>
                <a:ea typeface="+mn-ea"/>
                <a:cs typeface="+mn-cs"/>
              </a:rPr>
              <a:t>**containing various concentrations of CuSO</a:t>
            </a:r>
            <a:r>
              <a:rPr lang="en-US" sz="1200" kern="1200" baseline="-25000" dirty="0" smtClean="0">
                <a:solidFill>
                  <a:schemeClr val="tx1"/>
                </a:solidFill>
                <a:effectLst/>
                <a:latin typeface="+mn-lt"/>
                <a:ea typeface="+mn-ea"/>
                <a:cs typeface="+mn-cs"/>
              </a:rPr>
              <a:t>4</a:t>
            </a:r>
            <a:r>
              <a:rPr lang="en-US" sz="1200" kern="1200" dirty="0" smtClean="0">
                <a:solidFill>
                  <a:schemeClr val="tx1"/>
                </a:solidFill>
                <a:effectLst/>
                <a:latin typeface="+mn-lt"/>
                <a:ea typeface="+mn-ea"/>
                <a:cs typeface="+mn-cs"/>
              </a:rPr>
              <a:t>.  The </a:t>
            </a:r>
            <a:r>
              <a:rPr lang="en-US" sz="1200" kern="1200" dirty="0" err="1" smtClean="0">
                <a:solidFill>
                  <a:schemeClr val="tx1"/>
                </a:solidFill>
                <a:effectLst/>
                <a:latin typeface="+mn-lt"/>
                <a:ea typeface="+mn-ea"/>
                <a:cs typeface="+mn-cs"/>
              </a:rPr>
              <a:t>anolyte</a:t>
            </a:r>
            <a:r>
              <a:rPr lang="en-US" sz="1200" kern="1200" dirty="0" smtClean="0">
                <a:solidFill>
                  <a:schemeClr val="tx1"/>
                </a:solidFill>
                <a:effectLst/>
                <a:latin typeface="+mn-lt"/>
                <a:ea typeface="+mn-ea"/>
                <a:cs typeface="+mn-cs"/>
              </a:rPr>
              <a:t> was always a 0.5M KHSO</a:t>
            </a:r>
            <a:r>
              <a:rPr lang="en-US" sz="1200" kern="1200" baseline="-25000" dirty="0" smtClean="0">
                <a:solidFill>
                  <a:schemeClr val="tx1"/>
                </a:solidFill>
                <a:effectLst/>
                <a:latin typeface="+mn-lt"/>
                <a:ea typeface="+mn-ea"/>
                <a:cs typeface="+mn-cs"/>
              </a:rPr>
              <a:t>4</a:t>
            </a:r>
            <a:r>
              <a:rPr lang="en-US" sz="1200" kern="1200" dirty="0" smtClean="0">
                <a:solidFill>
                  <a:schemeClr val="tx1"/>
                </a:solidFill>
                <a:effectLst/>
                <a:latin typeface="+mn-lt"/>
                <a:ea typeface="+mn-ea"/>
                <a:cs typeface="+mn-cs"/>
              </a:rPr>
              <a:t> solution of pH 0. </a:t>
            </a:r>
          </a:p>
          <a:p>
            <a:r>
              <a:rPr lang="en-US" sz="1200" kern="1200" dirty="0" smtClean="0">
                <a:solidFill>
                  <a:schemeClr val="tx1"/>
                </a:solidFill>
                <a:effectLst/>
                <a:latin typeface="+mn-lt"/>
                <a:ea typeface="+mn-ea"/>
                <a:cs typeface="+mn-cs"/>
              </a:rPr>
              <a:t>Gaseous products were analyzed with a </a:t>
            </a:r>
            <a:r>
              <a:rPr lang="en-US" sz="1200" kern="1200" dirty="0" err="1" smtClean="0">
                <a:solidFill>
                  <a:schemeClr val="tx1"/>
                </a:solidFill>
                <a:effectLst/>
                <a:latin typeface="+mn-lt"/>
                <a:ea typeface="+mn-ea"/>
                <a:cs typeface="+mn-cs"/>
              </a:rPr>
              <a:t>Shimazu</a:t>
            </a:r>
            <a:r>
              <a:rPr lang="en-US" sz="1200" kern="1200" dirty="0" smtClean="0">
                <a:solidFill>
                  <a:schemeClr val="tx1"/>
                </a:solidFill>
                <a:effectLst/>
                <a:latin typeface="+mn-lt"/>
                <a:ea typeface="+mn-ea"/>
                <a:cs typeface="+mn-cs"/>
              </a:rPr>
              <a:t> GC-8AIT and a GC-8AIF gas chromatograph.  A </a:t>
            </a:r>
            <a:r>
              <a:rPr lang="en-US" sz="1200" kern="1200" dirty="0" err="1" smtClean="0">
                <a:solidFill>
                  <a:schemeClr val="tx1"/>
                </a:solidFill>
                <a:effectLst/>
                <a:latin typeface="+mn-lt"/>
                <a:ea typeface="+mn-ea"/>
                <a:cs typeface="+mn-cs"/>
              </a:rPr>
              <a:t>Shimazu</a:t>
            </a:r>
            <a:r>
              <a:rPr lang="en-US" sz="1200" kern="1200" dirty="0" smtClean="0">
                <a:solidFill>
                  <a:schemeClr val="tx1"/>
                </a:solidFill>
                <a:effectLst/>
                <a:latin typeface="+mn-lt"/>
                <a:ea typeface="+mn-ea"/>
                <a:cs typeface="+mn-cs"/>
              </a:rPr>
              <a:t> GC-MS spectrometer and an organic acid analyzer were used to analyze aqueous products.  The electrode surface after the electrolysis was observed by FE-SEM and EPMA techniques.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50AF588-E730-4952-ABD9-64AACA6E6AC7}" type="slidenum">
              <a:rPr lang="en-US" smtClean="0"/>
              <a:pPr/>
              <a:t>21</a:t>
            </a:fld>
            <a:endParaRPr lang="en-US"/>
          </a:p>
        </p:txBody>
      </p:sp>
    </p:spTree>
    <p:extLst>
      <p:ext uri="{BB962C8B-B14F-4D97-AF65-F5344CB8AC3E}">
        <p14:creationId xmlns:p14="http://schemas.microsoft.com/office/powerpoint/2010/main" val="378695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highly active Cu/Zn/Al/</a:t>
            </a:r>
            <a:r>
              <a:rPr lang="en-US" dirty="0" err="1" smtClean="0"/>
              <a:t>Zr</a:t>
            </a:r>
            <a:r>
              <a:rPr lang="en-US" dirty="0" smtClean="0"/>
              <a:t> fibrous catalyst was developed for methanol synthesis from CO</a:t>
            </a:r>
            <a:r>
              <a:rPr lang="en-US" baseline="-25000" dirty="0" smtClean="0"/>
              <a:t>2</a:t>
            </a:r>
            <a:r>
              <a:rPr lang="en-US" dirty="0" smtClean="0"/>
              <a:t> hydrogenation. Various factors that affect the activity of the catalyst, including the reaction temperature, pressure and space velocity, were investigated. The kinetic parameters in </a:t>
            </a:r>
            <a:r>
              <a:rPr lang="en-US" dirty="0" err="1" smtClean="0"/>
              <a:t>Graaf's</a:t>
            </a:r>
            <a:r>
              <a:rPr lang="en-US" dirty="0" smtClean="0"/>
              <a:t> kinetic model for methanol synthesis were obtained. A quasi-stable economical process for CO</a:t>
            </a:r>
            <a:r>
              <a:rPr lang="en-US" baseline="-25000" dirty="0" smtClean="0"/>
              <a:t>2</a:t>
            </a:r>
            <a:r>
              <a:rPr lang="en-US" dirty="0" smtClean="0"/>
              <a:t> hydrogenation through CO circulation was simulated and higher methanol yield was obtained.</a:t>
            </a:r>
          </a:p>
          <a:p>
            <a:r>
              <a:rPr lang="en-US" dirty="0" smtClean="0"/>
              <a:t>**http://www.sciencedirect.com/science/article/pii/S1004954109600380</a:t>
            </a:r>
            <a:endParaRPr lang="en-US" dirty="0"/>
          </a:p>
        </p:txBody>
      </p:sp>
      <p:sp>
        <p:nvSpPr>
          <p:cNvPr id="4" name="Slide Number Placeholder 3"/>
          <p:cNvSpPr>
            <a:spLocks noGrp="1"/>
          </p:cNvSpPr>
          <p:nvPr>
            <p:ph type="sldNum" sz="quarter" idx="10"/>
          </p:nvPr>
        </p:nvSpPr>
        <p:spPr/>
        <p:txBody>
          <a:bodyPr/>
          <a:lstStyle/>
          <a:p>
            <a:fld id="{350AF588-E730-4952-ABD9-64AACA6E6AC7}" type="slidenum">
              <a:rPr lang="en-US" smtClean="0"/>
              <a:pPr/>
              <a:t>22</a:t>
            </a:fld>
            <a:endParaRPr lang="en-US"/>
          </a:p>
        </p:txBody>
      </p:sp>
    </p:spTree>
    <p:extLst>
      <p:ext uri="{BB962C8B-B14F-4D97-AF65-F5344CB8AC3E}">
        <p14:creationId xmlns:p14="http://schemas.microsoft.com/office/powerpoint/2010/main" val="1830704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methanol synthesis catalysts, CuO-ZnO-Al2O3</a:t>
            </a:r>
          </a:p>
          <a:p>
            <a:r>
              <a:rPr lang="en-US" sz="1200" b="0" i="0" u="none" strike="noStrike" kern="1200" baseline="0" dirty="0" smtClean="0">
                <a:solidFill>
                  <a:schemeClr val="tx1"/>
                </a:solidFill>
                <a:latin typeface="+mn-lt"/>
                <a:ea typeface="+mn-ea"/>
                <a:cs typeface="+mn-cs"/>
              </a:rPr>
              <a:t>with the molar ratio of </a:t>
            </a:r>
            <a:r>
              <a:rPr lang="en-US" sz="1200" b="0" i="0" u="none" strike="noStrike" kern="1200" baseline="0" dirty="0" err="1" smtClean="0">
                <a:solidFill>
                  <a:schemeClr val="tx1"/>
                </a:solidFill>
                <a:latin typeface="+mn-lt"/>
                <a:ea typeface="+mn-ea"/>
                <a:cs typeface="+mn-cs"/>
              </a:rPr>
              <a:t>Cu:Zn:Al</a:t>
            </a:r>
            <a:r>
              <a:rPr lang="en-US" sz="1200" b="0" i="0" u="none" strike="noStrike" kern="1200" baseline="0" dirty="0" smtClean="0">
                <a:solidFill>
                  <a:schemeClr val="tx1"/>
                </a:solidFill>
                <a:latin typeface="+mn-lt"/>
                <a:ea typeface="+mn-ea"/>
                <a:cs typeface="+mn-cs"/>
              </a:rPr>
              <a:t>=6:3:1, and CuO-ZnOAl2O3</a:t>
            </a:r>
          </a:p>
          <a:p>
            <a:r>
              <a:rPr lang="en-US" sz="1200" b="0" i="0" u="none" strike="noStrike" kern="1200" baseline="0" dirty="0" smtClean="0">
                <a:solidFill>
                  <a:schemeClr val="tx1"/>
                </a:solidFill>
                <a:latin typeface="+mn-lt"/>
                <a:ea typeface="+mn-ea"/>
                <a:cs typeface="+mn-cs"/>
              </a:rPr>
              <a:t>containing 1 wt.%–10 wt.% of La2O3 were prepared</a:t>
            </a:r>
          </a:p>
          <a:p>
            <a:r>
              <a:rPr lang="en-US" sz="1200" b="0" i="0" u="none" strike="noStrike" kern="1200" baseline="0" dirty="0" smtClean="0">
                <a:solidFill>
                  <a:schemeClr val="tx1"/>
                </a:solidFill>
                <a:latin typeface="+mn-lt"/>
                <a:ea typeface="+mn-ea"/>
                <a:cs typeface="+mn-cs"/>
              </a:rPr>
              <a:t>by co-precipitation as follows. Cu(NO3)2・3H2O,</a:t>
            </a:r>
          </a:p>
          <a:p>
            <a:r>
              <a:rPr lang="en-US" sz="1200" b="0" i="0" u="none" strike="noStrike" kern="1200" baseline="0" dirty="0" smtClean="0">
                <a:solidFill>
                  <a:schemeClr val="tx1"/>
                </a:solidFill>
                <a:latin typeface="+mn-lt"/>
                <a:ea typeface="+mn-ea"/>
                <a:cs typeface="+mn-cs"/>
              </a:rPr>
              <a:t>Zn(NO3)2・6H2O, Al(NO3)3・9H2O, with/without</a:t>
            </a:r>
          </a:p>
          <a:p>
            <a:r>
              <a:rPr lang="en-US" sz="1200" b="0" i="0" u="none" strike="noStrike" kern="1200" baseline="0" dirty="0" smtClean="0">
                <a:solidFill>
                  <a:schemeClr val="tx1"/>
                </a:solidFill>
                <a:latin typeface="+mn-lt"/>
                <a:ea typeface="+mn-ea"/>
                <a:cs typeface="+mn-cs"/>
              </a:rPr>
              <a:t>La(NO3)2・6H2O were dissolved in deionized water to get</a:t>
            </a:r>
          </a:p>
          <a:p>
            <a:r>
              <a:rPr lang="en-US" sz="1200" b="0" i="0" u="none" strike="noStrike" kern="1200" baseline="0" dirty="0" smtClean="0">
                <a:solidFill>
                  <a:schemeClr val="tx1"/>
                </a:solidFill>
                <a:latin typeface="+mn-lt"/>
                <a:ea typeface="+mn-ea"/>
                <a:cs typeface="+mn-cs"/>
              </a:rPr>
              <a:t>the metal nitrates solution with the total molar concentration</a:t>
            </a:r>
          </a:p>
          <a:p>
            <a:r>
              <a:rPr lang="en-US" sz="1200" b="0" i="0" u="none" strike="noStrike" kern="1200" baseline="0" dirty="0" smtClean="0">
                <a:solidFill>
                  <a:schemeClr val="tx1"/>
                </a:solidFill>
                <a:latin typeface="+mn-lt"/>
                <a:ea typeface="+mn-ea"/>
                <a:cs typeface="+mn-cs"/>
              </a:rPr>
              <a:t>of 0.2 </a:t>
            </a:r>
            <a:r>
              <a:rPr lang="en-US" sz="1200" b="0" i="0" u="none" strike="noStrike" kern="1200" baseline="0" dirty="0" err="1" smtClean="0">
                <a:solidFill>
                  <a:schemeClr val="tx1"/>
                </a:solidFill>
                <a:latin typeface="+mn-lt"/>
                <a:ea typeface="+mn-ea"/>
                <a:cs typeface="+mn-cs"/>
              </a:rPr>
              <a:t>mol</a:t>
            </a:r>
            <a:r>
              <a:rPr lang="en-US" sz="1200" b="0" i="0" u="none" strike="noStrike" kern="1200" baseline="0" dirty="0" smtClean="0">
                <a:solidFill>
                  <a:schemeClr val="tx1"/>
                </a:solidFill>
                <a:latin typeface="+mn-lt"/>
                <a:ea typeface="+mn-ea"/>
                <a:cs typeface="+mn-cs"/>
              </a:rPr>
              <a:t>/L and an aqueous solution of Na2CO3</a:t>
            </a:r>
          </a:p>
          <a:p>
            <a:r>
              <a:rPr lang="en-US" sz="1200" b="0" i="0" u="none" strike="noStrike" kern="1200" baseline="0" dirty="0" smtClean="0">
                <a:solidFill>
                  <a:schemeClr val="tx1"/>
                </a:solidFill>
                <a:latin typeface="+mn-lt"/>
                <a:ea typeface="+mn-ea"/>
                <a:cs typeface="+mn-cs"/>
              </a:rPr>
              <a:t>(0.2 </a:t>
            </a:r>
            <a:r>
              <a:rPr lang="en-US" sz="1200" b="0" i="0" u="none" strike="noStrike" kern="1200" baseline="0" dirty="0" err="1" smtClean="0">
                <a:solidFill>
                  <a:schemeClr val="tx1"/>
                </a:solidFill>
                <a:latin typeface="+mn-lt"/>
                <a:ea typeface="+mn-ea"/>
                <a:cs typeface="+mn-cs"/>
              </a:rPr>
              <a:t>mol</a:t>
            </a:r>
            <a:r>
              <a:rPr lang="en-US" sz="1200" b="0" i="0" u="none" strike="noStrike" kern="1200" baseline="0" dirty="0" smtClean="0">
                <a:solidFill>
                  <a:schemeClr val="tx1"/>
                </a:solidFill>
                <a:latin typeface="+mn-lt"/>
                <a:ea typeface="+mn-ea"/>
                <a:cs typeface="+mn-cs"/>
              </a:rPr>
              <a:t>/L) as precipitating agent were added drop-wise</a:t>
            </a:r>
          </a:p>
          <a:p>
            <a:r>
              <a:rPr lang="en-US" sz="1200" b="0" i="0" u="none" strike="noStrike" kern="1200" baseline="0" dirty="0" smtClean="0">
                <a:solidFill>
                  <a:schemeClr val="tx1"/>
                </a:solidFill>
                <a:latin typeface="+mn-lt"/>
                <a:ea typeface="+mn-ea"/>
                <a:cs typeface="+mn-cs"/>
              </a:rPr>
              <a:t>in 200 ml deionized water to precipitate out the precursor</a:t>
            </a:r>
          </a:p>
          <a:p>
            <a:r>
              <a:rPr lang="en-US" sz="1200" b="0" i="0" u="none" strike="noStrike" kern="1200" baseline="0" dirty="0" smtClean="0">
                <a:solidFill>
                  <a:schemeClr val="tx1"/>
                </a:solidFill>
                <a:latin typeface="+mn-lt"/>
                <a:ea typeface="+mn-ea"/>
                <a:cs typeface="+mn-cs"/>
              </a:rPr>
              <a:t>of methanol synthesis catalyst under stirring at a temperature</a:t>
            </a:r>
          </a:p>
          <a:p>
            <a:r>
              <a:rPr lang="en-US" sz="1200" b="0" i="0" u="none" strike="noStrike" kern="1200" baseline="0" dirty="0" smtClean="0">
                <a:solidFill>
                  <a:schemeClr val="tx1"/>
                </a:solidFill>
                <a:latin typeface="+mn-lt"/>
                <a:ea typeface="+mn-ea"/>
                <a:cs typeface="+mn-cs"/>
              </a:rPr>
              <a:t>of 70 </a:t>
            </a:r>
            <a:r>
              <a:rPr lang="en-US" sz="1200" b="0" i="0" u="none" strike="noStrike" kern="1200" baseline="0" dirty="0" err="1" smtClean="0">
                <a:solidFill>
                  <a:schemeClr val="tx1"/>
                </a:solidFill>
                <a:latin typeface="+mn-lt"/>
                <a:ea typeface="+mn-ea"/>
                <a:cs typeface="+mn-cs"/>
              </a:rPr>
              <a:t>oC</a:t>
            </a:r>
            <a:r>
              <a:rPr lang="en-US" sz="1200" b="0" i="0" u="none" strike="noStrike" kern="1200" baseline="0" dirty="0" smtClean="0">
                <a:solidFill>
                  <a:schemeClr val="tx1"/>
                </a:solidFill>
                <a:latin typeface="+mn-lt"/>
                <a:ea typeface="+mn-ea"/>
                <a:cs typeface="+mn-cs"/>
              </a:rPr>
              <a:t>, while the pH of the slurry was carefully</a:t>
            </a:r>
          </a:p>
          <a:p>
            <a:r>
              <a:rPr lang="en-US" sz="1200" b="0" i="0" u="none" strike="noStrike" kern="1200" baseline="0" dirty="0" smtClean="0">
                <a:solidFill>
                  <a:schemeClr val="tx1"/>
                </a:solidFill>
                <a:latin typeface="+mn-lt"/>
                <a:ea typeface="+mn-ea"/>
                <a:cs typeface="+mn-cs"/>
              </a:rPr>
              <a:t>maintained at 7.0―</a:t>
            </a:r>
            <a:endParaRPr lang="en-US" dirty="0"/>
          </a:p>
        </p:txBody>
      </p:sp>
      <p:sp>
        <p:nvSpPr>
          <p:cNvPr id="4" name="Slide Number Placeholder 3"/>
          <p:cNvSpPr>
            <a:spLocks noGrp="1"/>
          </p:cNvSpPr>
          <p:nvPr>
            <p:ph type="sldNum" sz="quarter" idx="10"/>
          </p:nvPr>
        </p:nvSpPr>
        <p:spPr/>
        <p:txBody>
          <a:bodyPr/>
          <a:lstStyle/>
          <a:p>
            <a:fld id="{350AF588-E730-4952-ABD9-64AACA6E6AC7}" type="slidenum">
              <a:rPr lang="en-US" smtClean="0"/>
              <a:pPr/>
              <a:t>25</a:t>
            </a:fld>
            <a:endParaRPr lang="en-US"/>
          </a:p>
        </p:txBody>
      </p:sp>
    </p:spTree>
    <p:extLst>
      <p:ext uri="{BB962C8B-B14F-4D97-AF65-F5344CB8AC3E}">
        <p14:creationId xmlns:p14="http://schemas.microsoft.com/office/powerpoint/2010/main" val="1470905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rtl="0" fontAlgn="base"/>
            <a:r>
              <a:rPr lang="en-US" dirty="0" smtClean="0"/>
              <a:t>**</a:t>
            </a:r>
            <a:r>
              <a:rPr lang="en-US" sz="1200" b="1" u="none" strike="noStrike" kern="1200" dirty="0" smtClean="0">
                <a:solidFill>
                  <a:schemeClr val="tx1"/>
                </a:solidFill>
                <a:effectLst/>
                <a:latin typeface="+mn-lt"/>
                <a:ea typeface="+mn-ea"/>
                <a:cs typeface="+mn-cs"/>
              </a:rPr>
              <a:t>Preparation of supported catalyst </a:t>
            </a:r>
            <a:endParaRPr lang="en-US" sz="1200" u="none" strike="noStrike"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solution of ruthenium </a:t>
            </a:r>
            <a:r>
              <a:rPr lang="en-US" sz="1200" kern="1200" dirty="0" err="1" smtClean="0">
                <a:solidFill>
                  <a:schemeClr val="tx1"/>
                </a:solidFill>
                <a:effectLst/>
                <a:latin typeface="+mn-lt"/>
                <a:ea typeface="+mn-ea"/>
                <a:cs typeface="+mn-cs"/>
              </a:rPr>
              <a:t>trichloride</a:t>
            </a:r>
            <a:r>
              <a:rPr lang="en-US" sz="1200" kern="1200" dirty="0" smtClean="0">
                <a:solidFill>
                  <a:schemeClr val="tx1"/>
                </a:solidFill>
                <a:effectLst/>
                <a:latin typeface="+mn-lt"/>
                <a:ea typeface="+mn-ea"/>
                <a:cs typeface="+mn-cs"/>
              </a:rPr>
              <a:t> (0.103 g), manganese nitrate </a:t>
            </a:r>
            <a:r>
              <a:rPr lang="en-US" sz="1200" kern="1200" dirty="0" err="1" smtClean="0">
                <a:solidFill>
                  <a:schemeClr val="tx1"/>
                </a:solidFill>
                <a:effectLst/>
                <a:latin typeface="+mn-lt"/>
                <a:ea typeface="+mn-ea"/>
                <a:cs typeface="+mn-cs"/>
              </a:rPr>
              <a:t>tetrahydrate</a:t>
            </a:r>
            <a:r>
              <a:rPr lang="en-US" sz="1200" kern="1200" dirty="0" smtClean="0">
                <a:solidFill>
                  <a:schemeClr val="tx1"/>
                </a:solidFill>
                <a:effectLst/>
                <a:latin typeface="+mn-lt"/>
                <a:ea typeface="+mn-ea"/>
                <a:cs typeface="+mn-cs"/>
              </a:rPr>
              <a:t> (2.285 g) and nickel nitrate </a:t>
            </a:r>
            <a:r>
              <a:rPr lang="en-US" sz="1200" kern="1200" dirty="0" err="1" smtClean="0">
                <a:solidFill>
                  <a:schemeClr val="tx1"/>
                </a:solidFill>
                <a:effectLst/>
                <a:latin typeface="+mn-lt"/>
                <a:ea typeface="+mn-ea"/>
                <a:cs typeface="+mn-cs"/>
              </a:rPr>
              <a:t>hexahydrate</a:t>
            </a:r>
            <a:r>
              <a:rPr lang="en-US" sz="1200" kern="1200" dirty="0" smtClean="0">
                <a:solidFill>
                  <a:schemeClr val="tx1"/>
                </a:solidFill>
                <a:effectLst/>
                <a:latin typeface="+mn-lt"/>
                <a:ea typeface="+mn-ea"/>
                <a:cs typeface="+mn-cs"/>
              </a:rPr>
              <a:t> (2.47 g) (</a:t>
            </a:r>
            <a:r>
              <a:rPr lang="en-US" sz="1200" kern="1200" dirty="0" err="1" smtClean="0">
                <a:solidFill>
                  <a:schemeClr val="tx1"/>
                </a:solidFill>
                <a:effectLst/>
                <a:latin typeface="+mn-lt"/>
                <a:ea typeface="+mn-ea"/>
                <a:cs typeface="+mn-cs"/>
              </a:rPr>
              <a:t>analar</a:t>
            </a:r>
            <a:r>
              <a:rPr lang="en-US" sz="1200" kern="1200" dirty="0" smtClean="0">
                <a:solidFill>
                  <a:schemeClr val="tx1"/>
                </a:solidFill>
                <a:effectLst/>
                <a:latin typeface="+mn-lt"/>
                <a:ea typeface="+mn-ea"/>
                <a:cs typeface="+mn-cs"/>
              </a:rPr>
              <a:t> grade BDH Chemicals Ltd) in deionized water, acidified with dilute hydrochloric acid to prevent the precipitation of hydroxide was prepared. A portion of the slurry (10 cm</a:t>
            </a:r>
            <a:r>
              <a:rPr lang="en-US" sz="1200" kern="1200" baseline="30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was added to the titanium dioxide catalyst support (3.95 g), (350 m</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g</a:t>
            </a:r>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a:t>
            </a:r>
            <a:r>
              <a:rPr lang="en-US" sz="1200" kern="1200" baseline="300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catalyst support in an evaporation basin and the mixture was magnetically stirred. The slurry was stirred for 20 minutes and dried at 395 K overnight. The prepared catalyst sample was </a:t>
            </a:r>
            <a:r>
              <a:rPr lang="en-US" sz="1200" kern="1200" dirty="0" err="1" smtClean="0">
                <a:solidFill>
                  <a:schemeClr val="tx1"/>
                </a:solidFill>
                <a:effectLst/>
                <a:latin typeface="+mn-lt"/>
                <a:ea typeface="+mn-ea"/>
                <a:cs typeface="+mn-cs"/>
              </a:rPr>
              <a:t>calcined</a:t>
            </a:r>
            <a:r>
              <a:rPr lang="en-US" sz="1200" kern="1200" dirty="0" smtClean="0">
                <a:solidFill>
                  <a:schemeClr val="tx1"/>
                </a:solidFill>
                <a:effectLst/>
                <a:latin typeface="+mn-lt"/>
                <a:ea typeface="+mn-ea"/>
                <a:cs typeface="+mn-cs"/>
              </a:rPr>
              <a:t> in air for 6 hours at 600 °C. Different loadings of </a:t>
            </a:r>
            <a:r>
              <a:rPr lang="en-US" sz="1200" kern="1200" dirty="0" err="1" smtClean="0">
                <a:solidFill>
                  <a:schemeClr val="tx1"/>
                </a:solidFill>
                <a:effectLst/>
                <a:latin typeface="+mn-lt"/>
                <a:ea typeface="+mn-ea"/>
                <a:cs typeface="+mn-cs"/>
              </a:rPr>
              <a:t>Ru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Mn</a:t>
            </a:r>
            <a:r>
              <a:rPr lang="en-US" sz="1200" kern="1200" dirty="0" smtClean="0">
                <a:solidFill>
                  <a:schemeClr val="tx1"/>
                </a:solidFill>
                <a:effectLst/>
                <a:latin typeface="+mn-lt"/>
                <a:ea typeface="+mn-ea"/>
                <a:cs typeface="+mn-cs"/>
              </a:rPr>
              <a:t> and Co ranging from 2-3% </a:t>
            </a:r>
            <a:r>
              <a:rPr lang="en-US" sz="1200" kern="1200" dirty="0" err="1" smtClean="0">
                <a:solidFill>
                  <a:schemeClr val="tx1"/>
                </a:solidFill>
                <a:effectLst/>
                <a:latin typeface="+mn-lt"/>
                <a:ea typeface="+mn-ea"/>
                <a:cs typeface="+mn-cs"/>
              </a:rPr>
              <a:t>Ru</a:t>
            </a:r>
            <a:r>
              <a:rPr lang="en-US" sz="1200" kern="1200" dirty="0" smtClean="0">
                <a:solidFill>
                  <a:schemeClr val="tx1"/>
                </a:solidFill>
                <a:effectLst/>
                <a:latin typeface="+mn-lt"/>
                <a:ea typeface="+mn-ea"/>
                <a:cs typeface="+mn-cs"/>
              </a:rPr>
              <a:t>, 20-30% Ni, 15-20% </a:t>
            </a:r>
            <a:r>
              <a:rPr lang="en-US" sz="1200" kern="1200" dirty="0" err="1" smtClean="0">
                <a:solidFill>
                  <a:schemeClr val="tx1"/>
                </a:solidFill>
                <a:effectLst/>
                <a:latin typeface="+mn-lt"/>
                <a:ea typeface="+mn-ea"/>
                <a:cs typeface="+mn-cs"/>
              </a:rPr>
              <a:t>Mn</a:t>
            </a:r>
            <a:r>
              <a:rPr lang="en-US" sz="1200" kern="1200" dirty="0" smtClean="0">
                <a:solidFill>
                  <a:schemeClr val="tx1"/>
                </a:solidFill>
                <a:effectLst/>
                <a:latin typeface="+mn-lt"/>
                <a:ea typeface="+mn-ea"/>
                <a:cs typeface="+mn-cs"/>
              </a:rPr>
              <a:t> were prepared and subjected to catalytic testing. The sample with 2% </a:t>
            </a:r>
            <a:r>
              <a:rPr lang="en-US" sz="1200" kern="1200" dirty="0" err="1" smtClean="0">
                <a:solidFill>
                  <a:schemeClr val="tx1"/>
                </a:solidFill>
                <a:effectLst/>
                <a:latin typeface="+mn-lt"/>
                <a:ea typeface="+mn-ea"/>
                <a:cs typeface="+mn-cs"/>
              </a:rPr>
              <a:t>Ru</a:t>
            </a:r>
            <a:r>
              <a:rPr lang="en-US" sz="1200" kern="1200" dirty="0" smtClean="0">
                <a:solidFill>
                  <a:schemeClr val="tx1"/>
                </a:solidFill>
                <a:effectLst/>
                <a:latin typeface="+mn-lt"/>
                <a:ea typeface="+mn-ea"/>
                <a:cs typeface="+mn-cs"/>
              </a:rPr>
              <a:t>, 20%Ni, 15%Mn was found to be best, and finally selected for further characterization and catalytic testing. The sample was designated as SM-1.</a:t>
            </a:r>
          </a:p>
          <a:p>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350AF588-E730-4952-ABD9-64AACA6E6AC7}" type="slidenum">
              <a:rPr lang="en-US" smtClean="0"/>
              <a:pPr/>
              <a:t>26</a:t>
            </a:fld>
            <a:endParaRPr lang="en-US"/>
          </a:p>
        </p:txBody>
      </p:sp>
    </p:spTree>
    <p:extLst>
      <p:ext uri="{BB962C8B-B14F-4D97-AF65-F5344CB8AC3E}">
        <p14:creationId xmlns:p14="http://schemas.microsoft.com/office/powerpoint/2010/main" val="3630627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0AF588-E730-4952-ABD9-64AACA6E6AC7}" type="slidenum">
              <a:rPr lang="en-US" smtClean="0"/>
              <a:pPr/>
              <a:t>30</a:t>
            </a:fld>
            <a:endParaRPr lang="en-US"/>
          </a:p>
        </p:txBody>
      </p:sp>
    </p:spTree>
    <p:extLst>
      <p:ext uri="{BB962C8B-B14F-4D97-AF65-F5344CB8AC3E}">
        <p14:creationId xmlns:p14="http://schemas.microsoft.com/office/powerpoint/2010/main" val="2606935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smtClean="0"/>
              <a:t>Clay minerals</a:t>
            </a:r>
            <a:r>
              <a:rPr lang="en-US" dirty="0" smtClean="0"/>
              <a:t> are </a:t>
            </a:r>
            <a:r>
              <a:rPr lang="en-US" dirty="0" smtClean="0">
                <a:hlinkClick r:id="rId3" tooltip="Hydrate"/>
              </a:rPr>
              <a:t>hydrous</a:t>
            </a:r>
            <a:r>
              <a:rPr lang="en-US" dirty="0" smtClean="0"/>
              <a:t> </a:t>
            </a:r>
            <a:r>
              <a:rPr lang="en-US" dirty="0" err="1" smtClean="0">
                <a:hlinkClick r:id="rId4" tooltip="Aluminium"/>
              </a:rPr>
              <a:t>aluminium</a:t>
            </a:r>
            <a:r>
              <a:rPr lang="en-US" dirty="0" smtClean="0"/>
              <a:t> </a:t>
            </a:r>
            <a:r>
              <a:rPr lang="en-US" dirty="0" err="1" smtClean="0">
                <a:hlinkClick r:id="rId5" tooltip="Silicate minerals"/>
              </a:rPr>
              <a:t>phyllosilicates</a:t>
            </a:r>
            <a:r>
              <a:rPr lang="en-US" dirty="0" smtClean="0"/>
              <a:t>, sometimes with variable amounts of </a:t>
            </a:r>
            <a:r>
              <a:rPr lang="en-US" dirty="0" smtClean="0">
                <a:hlinkClick r:id="rId6" tooltip="Iron"/>
              </a:rPr>
              <a:t>iron</a:t>
            </a:r>
            <a:r>
              <a:rPr lang="en-US" dirty="0" smtClean="0"/>
              <a:t>, </a:t>
            </a:r>
            <a:r>
              <a:rPr lang="en-US" dirty="0" smtClean="0">
                <a:hlinkClick r:id="rId7" tooltip="Magnesium"/>
              </a:rPr>
              <a:t>magnesium</a:t>
            </a:r>
            <a:r>
              <a:rPr lang="en-US" dirty="0" smtClean="0"/>
              <a:t>, </a:t>
            </a:r>
            <a:r>
              <a:rPr lang="en-US" dirty="0" smtClean="0">
                <a:hlinkClick r:id="rId8" tooltip="Alkali metal"/>
              </a:rPr>
              <a:t>alkali metals</a:t>
            </a:r>
            <a:r>
              <a:rPr lang="en-US" dirty="0" smtClean="0"/>
              <a:t>, </a:t>
            </a:r>
            <a:r>
              <a:rPr lang="en-US" dirty="0" smtClean="0">
                <a:hlinkClick r:id="rId9" tooltip="Alkaline earth"/>
              </a:rPr>
              <a:t>alkaline earths</a:t>
            </a:r>
            <a:r>
              <a:rPr lang="en-US" dirty="0" smtClean="0"/>
              <a:t>, and other </a:t>
            </a:r>
            <a:r>
              <a:rPr lang="en-US" dirty="0" err="1" smtClean="0">
                <a:hlinkClick r:id="rId10" tooltip="Cation"/>
              </a:rPr>
              <a:t>cations</a:t>
            </a:r>
            <a:r>
              <a:rPr lang="en-US" dirty="0" smtClean="0"/>
              <a:t>. Clays form flat hexagonal sheets similar to the </a:t>
            </a:r>
            <a:r>
              <a:rPr lang="en-US" dirty="0" smtClean="0">
                <a:hlinkClick r:id="rId11" tooltip="Mica"/>
              </a:rPr>
              <a:t>micas</a:t>
            </a:r>
            <a:r>
              <a:rPr lang="en-US" dirty="0" smtClean="0"/>
              <a:t>. Clay </a:t>
            </a:r>
            <a:r>
              <a:rPr lang="en-US" dirty="0" smtClean="0">
                <a:hlinkClick r:id="rId12" tooltip="Mineral"/>
              </a:rPr>
              <a:t>minerals</a:t>
            </a:r>
            <a:r>
              <a:rPr lang="en-US" dirty="0" smtClean="0"/>
              <a:t> are common </a:t>
            </a:r>
            <a:r>
              <a:rPr lang="en-US" dirty="0" smtClean="0">
                <a:hlinkClick r:id="rId13" tooltip="Weathering"/>
              </a:rPr>
              <a:t>weathering</a:t>
            </a:r>
            <a:r>
              <a:rPr lang="en-US" dirty="0" smtClean="0"/>
              <a:t> products (including weathering of </a:t>
            </a:r>
            <a:r>
              <a:rPr lang="en-US" dirty="0" smtClean="0">
                <a:hlinkClick r:id="rId14" tooltip="Feldspar"/>
              </a:rPr>
              <a:t>feldspar</a:t>
            </a:r>
            <a:r>
              <a:rPr lang="en-US" dirty="0" smtClean="0"/>
              <a:t>) and low temperature </a:t>
            </a:r>
            <a:r>
              <a:rPr lang="en-US" dirty="0" smtClean="0">
                <a:hlinkClick r:id="rId15" tooltip="Hydrothermal"/>
              </a:rPr>
              <a:t>hydrothermal</a:t>
            </a:r>
            <a:r>
              <a:rPr lang="en-US" dirty="0" smtClean="0"/>
              <a:t> alteration products. Clay minerals are very common in fine grained </a:t>
            </a:r>
            <a:r>
              <a:rPr lang="en-US" dirty="0" smtClean="0">
                <a:hlinkClick r:id="rId16" tooltip="Sedimentary rock"/>
              </a:rPr>
              <a:t>sedimentary rocks</a:t>
            </a:r>
            <a:r>
              <a:rPr lang="en-US" dirty="0" smtClean="0"/>
              <a:t> such as </a:t>
            </a:r>
            <a:r>
              <a:rPr lang="en-US" dirty="0" smtClean="0">
                <a:hlinkClick r:id="rId17" tooltip="Shale"/>
              </a:rPr>
              <a:t>shale</a:t>
            </a:r>
            <a:r>
              <a:rPr lang="en-US" dirty="0" smtClean="0"/>
              <a:t>, </a:t>
            </a:r>
            <a:r>
              <a:rPr lang="en-US" dirty="0" smtClean="0">
                <a:hlinkClick r:id="rId18" tooltip="Mudstone"/>
              </a:rPr>
              <a:t>mudstone</a:t>
            </a:r>
            <a:r>
              <a:rPr lang="en-US" dirty="0" smtClean="0"/>
              <a:t>, and </a:t>
            </a:r>
            <a:r>
              <a:rPr lang="en-US" dirty="0" smtClean="0">
                <a:hlinkClick r:id="rId19" tooltip="Siltstone"/>
              </a:rPr>
              <a:t>siltstone</a:t>
            </a:r>
            <a:r>
              <a:rPr lang="en-US" dirty="0" smtClean="0"/>
              <a:t> and in fine grained metamorphic </a:t>
            </a:r>
            <a:r>
              <a:rPr lang="en-US" dirty="0" smtClean="0">
                <a:hlinkClick r:id="rId20" tooltip="Slate"/>
              </a:rPr>
              <a:t>slate</a:t>
            </a:r>
            <a:r>
              <a:rPr lang="en-US" dirty="0" smtClean="0"/>
              <a:t> and </a:t>
            </a:r>
            <a:r>
              <a:rPr lang="en-US" dirty="0" err="1" smtClean="0">
                <a:hlinkClick r:id="rId21" tooltip="Phyllite"/>
              </a:rPr>
              <a:t>phyllite</a:t>
            </a:r>
            <a:r>
              <a:rPr lang="en-US" dirty="0" smtClean="0"/>
              <a:t>.</a:t>
            </a:r>
            <a:endParaRPr lang="en-US" dirty="0"/>
          </a:p>
        </p:txBody>
      </p:sp>
      <p:sp>
        <p:nvSpPr>
          <p:cNvPr id="4" name="Slide Number Placeholder 3"/>
          <p:cNvSpPr>
            <a:spLocks noGrp="1"/>
          </p:cNvSpPr>
          <p:nvPr>
            <p:ph type="sldNum" sz="quarter" idx="10"/>
          </p:nvPr>
        </p:nvSpPr>
        <p:spPr/>
        <p:txBody>
          <a:bodyPr/>
          <a:lstStyle/>
          <a:p>
            <a:fld id="{350AF588-E730-4952-ABD9-64AACA6E6AC7}" type="slidenum">
              <a:rPr lang="en-US" smtClean="0"/>
              <a:pPr/>
              <a:t>31</a:t>
            </a:fld>
            <a:endParaRPr lang="en-US"/>
          </a:p>
        </p:txBody>
      </p:sp>
    </p:spTree>
    <p:extLst>
      <p:ext uri="{BB962C8B-B14F-4D97-AF65-F5344CB8AC3E}">
        <p14:creationId xmlns:p14="http://schemas.microsoft.com/office/powerpoint/2010/main" val="3779837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sz="1000" dirty="0" smtClean="0">
                <a:latin typeface="Times New Roman" panose="02020603050405020304" pitchFamily="18" charset="0"/>
                <a:cs typeface="Times New Roman" panose="02020603050405020304" pitchFamily="18" charset="0"/>
              </a:rPr>
              <a:t>In its simplest form, syngas (also called producer gas, town gas, blue water gas, and synthesis gas among others) is composed of carbon monoxide (CO) and hydrogen (H</a:t>
            </a:r>
            <a:r>
              <a:rPr lang="en-US" sz="1000" baseline="-25000" dirty="0" smtClean="0">
                <a:latin typeface="Times New Roman" panose="02020603050405020304" pitchFamily="18" charset="0"/>
                <a:cs typeface="Times New Roman" panose="02020603050405020304" pitchFamily="18" charset="0"/>
              </a:rPr>
              <a:t>2</a:t>
            </a:r>
            <a:r>
              <a:rPr lang="en-US" sz="1000" dirty="0" smtClean="0">
                <a:latin typeface="Times New Roman" panose="02020603050405020304" pitchFamily="18" charset="0"/>
                <a:cs typeface="Times New Roman" panose="02020603050405020304" pitchFamily="18" charset="0"/>
              </a:rPr>
              <a:t>), which provide the building blocks to produce a number of organic compounds. During the 1800’s, coal </a:t>
            </a:r>
            <a:r>
              <a:rPr lang="en-US" sz="1000" dirty="0" err="1" smtClean="0">
                <a:latin typeface="Times New Roman" panose="02020603050405020304" pitchFamily="18" charset="0"/>
                <a:cs typeface="Times New Roman" panose="02020603050405020304" pitchFamily="18" charset="0"/>
              </a:rPr>
              <a:t>gasificaation</a:t>
            </a:r>
            <a:r>
              <a:rPr lang="en-US" sz="1000" dirty="0" smtClean="0">
                <a:latin typeface="Times New Roman" panose="02020603050405020304" pitchFamily="18" charset="0"/>
                <a:cs typeface="Times New Roman" panose="02020603050405020304" pitchFamily="18" charset="0"/>
              </a:rPr>
              <a:t> was used for lighting and heating. The production of fuels and chemicals from syngas began in the early 20</a:t>
            </a:r>
            <a:r>
              <a:rPr lang="en-US" sz="1000" baseline="30000" dirty="0" smtClean="0">
                <a:latin typeface="Times New Roman" panose="02020603050405020304" pitchFamily="18" charset="0"/>
                <a:cs typeface="Times New Roman" panose="02020603050405020304" pitchFamily="18" charset="0"/>
              </a:rPr>
              <a:t>th</a:t>
            </a:r>
            <a:r>
              <a:rPr lang="en-US" sz="1000" dirty="0" smtClean="0">
                <a:latin typeface="Times New Roman" panose="02020603050405020304" pitchFamily="18" charset="0"/>
                <a:cs typeface="Times New Roman" panose="02020603050405020304" pitchFamily="18" charset="0"/>
              </a:rPr>
              <a:t> century. Today, methanol and ammonia are produced from syngas and in addition to hydrogen, constitute its major uses.</a:t>
            </a:r>
          </a:p>
          <a:p>
            <a:endParaRPr lang="en-US" sz="1000" dirty="0" smtClean="0">
              <a:latin typeface="Times New Roman" panose="02020603050405020304" pitchFamily="18" charset="0"/>
              <a:cs typeface="Times New Roman" panose="02020603050405020304" pitchFamily="18" charset="0"/>
            </a:endParaRPr>
          </a:p>
          <a:p>
            <a:r>
              <a:rPr lang="en-US" sz="1000" dirty="0" smtClean="0">
                <a:latin typeface="Times New Roman" panose="02020603050405020304" pitchFamily="18" charset="0"/>
                <a:cs typeface="Times New Roman" panose="02020603050405020304" pitchFamily="18" charset="0"/>
              </a:rPr>
              <a:t>In principle, syngas can be produced from any hydrocarbon feedstock, including natural gas, naphtha, residual oil, petroleum coke, coal, and biomass. Using numerous synthesis pathways, a large number of organic compounds can be produced from syngas.</a:t>
            </a:r>
          </a:p>
          <a:p>
            <a:endParaRPr lang="en-US" sz="1000"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50AF588-E730-4952-ABD9-64AACA6E6AC7}" type="slidenum">
              <a:rPr lang="en-US" smtClean="0"/>
              <a:pPr/>
              <a:t>36</a:t>
            </a:fld>
            <a:endParaRPr lang="en-US"/>
          </a:p>
        </p:txBody>
      </p:sp>
    </p:spTree>
    <p:extLst>
      <p:ext uri="{BB962C8B-B14F-4D97-AF65-F5344CB8AC3E}">
        <p14:creationId xmlns:p14="http://schemas.microsoft.com/office/powerpoint/2010/main" val="2807780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1" y="0"/>
            <a:ext cx="7199312" cy="4044151"/>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sz="1913"/>
          </a:p>
        </p:txBody>
      </p:sp>
      <p:sp>
        <p:nvSpPr>
          <p:cNvPr id="2" name="Title 1"/>
          <p:cNvSpPr>
            <a:spLocks noGrp="1"/>
          </p:cNvSpPr>
          <p:nvPr>
            <p:ph type="ctrTitle"/>
          </p:nvPr>
        </p:nvSpPr>
        <p:spPr>
          <a:xfrm>
            <a:off x="539949" y="2642730"/>
            <a:ext cx="6359393" cy="1317765"/>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3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539949" y="1440181"/>
            <a:ext cx="6359393" cy="1180948"/>
          </a:xfrm>
        </p:spPr>
        <p:txBody>
          <a:bodyPr lIns="118872" tIns="0" rIns="45720" bIns="0" anchor="b"/>
          <a:lstStyle>
            <a:lvl1pPr marL="0" indent="0" algn="l">
              <a:buNone/>
              <a:defRPr sz="1575">
                <a:solidFill>
                  <a:srgbClr val="FFFFFF"/>
                </a:solidFill>
              </a:defRPr>
            </a:lvl1pPr>
            <a:lvl2pPr marL="359954" indent="0" algn="ctr">
              <a:buNone/>
              <a:defRPr>
                <a:solidFill>
                  <a:schemeClr val="tx1">
                    <a:tint val="75000"/>
                  </a:schemeClr>
                </a:solidFill>
              </a:defRPr>
            </a:lvl2pPr>
            <a:lvl3pPr marL="719907" indent="0" algn="ctr">
              <a:buNone/>
              <a:defRPr>
                <a:solidFill>
                  <a:schemeClr val="tx1">
                    <a:tint val="75000"/>
                  </a:schemeClr>
                </a:solidFill>
              </a:defRPr>
            </a:lvl3pPr>
            <a:lvl4pPr marL="1079861" indent="0" algn="ctr">
              <a:buNone/>
              <a:defRPr>
                <a:solidFill>
                  <a:schemeClr val="tx1">
                    <a:tint val="75000"/>
                  </a:schemeClr>
                </a:solidFill>
              </a:defRPr>
            </a:lvl4pPr>
            <a:lvl5pPr marL="1439814" indent="0" algn="ctr">
              <a:buNone/>
              <a:defRPr>
                <a:solidFill>
                  <a:schemeClr val="tx1">
                    <a:tint val="75000"/>
                  </a:schemeClr>
                </a:solidFill>
              </a:defRPr>
            </a:lvl5pPr>
            <a:lvl6pPr marL="1799768" indent="0" algn="ctr">
              <a:buNone/>
              <a:defRPr>
                <a:solidFill>
                  <a:schemeClr val="tx1">
                    <a:tint val="75000"/>
                  </a:schemeClr>
                </a:solidFill>
              </a:defRPr>
            </a:lvl6pPr>
            <a:lvl7pPr marL="2159721" indent="0" algn="ctr">
              <a:buNone/>
              <a:defRPr>
                <a:solidFill>
                  <a:schemeClr val="tx1">
                    <a:tint val="75000"/>
                  </a:schemeClr>
                </a:solidFill>
              </a:defRPr>
            </a:lvl7pPr>
            <a:lvl8pPr marL="2519675" indent="0" algn="ctr">
              <a:buNone/>
              <a:defRPr>
                <a:solidFill>
                  <a:schemeClr val="tx1">
                    <a:tint val="75000"/>
                  </a:schemeClr>
                </a:solidFill>
              </a:defRPr>
            </a:lvl8pPr>
            <a:lvl9pPr marL="2879628"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3DD7CDC4-BD23-4E8E-82C1-CC71C0E75786}" type="datetime1">
              <a:rPr lang="en-US" smtClean="0"/>
              <a:pPr/>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476E6-54EB-4A4F-B640-345EC6B01BCA}" type="slidenum">
              <a:rPr lang="en-US" smtClean="0"/>
              <a:pPr/>
              <a:t>‹#›</a:t>
            </a:fld>
            <a:endParaRPr lang="en-US"/>
          </a:p>
        </p:txBody>
      </p:sp>
      <p:sp>
        <p:nvSpPr>
          <p:cNvPr id="10" name="Rectangle 9"/>
          <p:cNvSpPr/>
          <p:nvPr/>
        </p:nvSpPr>
        <p:spPr bwMode="invGray">
          <a:xfrm>
            <a:off x="0" y="4038564"/>
            <a:ext cx="7199313" cy="36005"/>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sz="1913"/>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1000E9-5E40-4549-B5CB-387CF142BAE4}" type="datetime1">
              <a:rPr lang="en-US" smtClean="0"/>
              <a:pPr/>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476E6-54EB-4A4F-B640-345EC6B01B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5195504" y="0"/>
            <a:ext cx="35997" cy="5400675"/>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sz="1913"/>
          </a:p>
        </p:txBody>
      </p:sp>
      <p:sp>
        <p:nvSpPr>
          <p:cNvPr id="8" name="Rectangle 7"/>
          <p:cNvSpPr/>
          <p:nvPr/>
        </p:nvSpPr>
        <p:spPr bwMode="ltGray">
          <a:xfrm>
            <a:off x="5233901" y="0"/>
            <a:ext cx="1979812" cy="5400675"/>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sz="1913"/>
          </a:p>
        </p:txBody>
      </p:sp>
      <p:sp>
        <p:nvSpPr>
          <p:cNvPr id="2" name="Vertical Title 1"/>
          <p:cNvSpPr>
            <a:spLocks noGrp="1"/>
          </p:cNvSpPr>
          <p:nvPr>
            <p:ph type="title" orient="vert"/>
          </p:nvPr>
        </p:nvSpPr>
        <p:spPr>
          <a:xfrm>
            <a:off x="5339490" y="216279"/>
            <a:ext cx="1499857" cy="4608076"/>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59966" y="240030"/>
            <a:ext cx="4739548" cy="4608076"/>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34CB54-4C4F-44D3-96EF-05EE2E1EA658}" type="datetime1">
              <a:rPr lang="en-US" smtClean="0"/>
              <a:pPr/>
              <a:t>12/10/2013</a:t>
            </a:fld>
            <a:endParaRPr lang="en-US"/>
          </a:p>
        </p:txBody>
      </p:sp>
      <p:sp>
        <p:nvSpPr>
          <p:cNvPr id="5" name="Footer Placeholder 4"/>
          <p:cNvSpPr>
            <a:spLocks noGrp="1"/>
          </p:cNvSpPr>
          <p:nvPr>
            <p:ph type="ftr" sz="quarter" idx="11"/>
          </p:nvPr>
        </p:nvSpPr>
        <p:spPr>
          <a:xfrm>
            <a:off x="2079012" y="5022250"/>
            <a:ext cx="3020502" cy="287536"/>
          </a:xfrm>
        </p:spPr>
        <p:txBody>
          <a:bodyPr/>
          <a:lstStyle/>
          <a:p>
            <a:endParaRPr lang="en-US"/>
          </a:p>
        </p:txBody>
      </p:sp>
      <p:sp>
        <p:nvSpPr>
          <p:cNvPr id="6" name="Slide Number Placeholder 5"/>
          <p:cNvSpPr>
            <a:spLocks noGrp="1"/>
          </p:cNvSpPr>
          <p:nvPr>
            <p:ph type="sldNum" sz="quarter" idx="12"/>
          </p:nvPr>
        </p:nvSpPr>
        <p:spPr/>
        <p:txBody>
          <a:bodyPr/>
          <a:lstStyle/>
          <a:p>
            <a:fld id="{3F3476E6-54EB-4A4F-B640-345EC6B01BC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9966" y="122415"/>
            <a:ext cx="6479382" cy="986523"/>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C7C3B1-712B-4525-8281-3F6B882179C1}" type="datetime1">
              <a:rPr lang="en-US" smtClean="0"/>
              <a:pPr/>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050" b="1">
                <a:latin typeface="Times New Roman" panose="02020603050405020304" pitchFamily="18" charset="0"/>
                <a:cs typeface="Times New Roman" panose="02020603050405020304" pitchFamily="18" charset="0"/>
              </a:defRPr>
            </a:lvl1pPr>
          </a:lstStyle>
          <a:p>
            <a:fld id="{3F3476E6-54EB-4A4F-B640-345EC6B01BC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7199313" cy="2049485"/>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sz="1913"/>
          </a:p>
        </p:txBody>
      </p:sp>
      <p:sp>
        <p:nvSpPr>
          <p:cNvPr id="12" name="Rectangle 11"/>
          <p:cNvSpPr/>
          <p:nvPr/>
        </p:nvSpPr>
        <p:spPr bwMode="invGray">
          <a:xfrm>
            <a:off x="0" y="2049484"/>
            <a:ext cx="7199313" cy="36005"/>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sz="1913"/>
          </a:p>
        </p:txBody>
      </p:sp>
      <p:sp>
        <p:nvSpPr>
          <p:cNvPr id="2" name="Title 1"/>
          <p:cNvSpPr>
            <a:spLocks noGrp="1"/>
          </p:cNvSpPr>
          <p:nvPr>
            <p:ph type="title"/>
          </p:nvPr>
        </p:nvSpPr>
        <p:spPr>
          <a:xfrm>
            <a:off x="590344" y="93612"/>
            <a:ext cx="6308998" cy="1288961"/>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3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83144" y="1440180"/>
            <a:ext cx="6316197" cy="540068"/>
          </a:xfrm>
        </p:spPr>
        <p:txBody>
          <a:bodyPr lIns="146304" tIns="0" rIns="45720" bIns="0" anchor="t"/>
          <a:lstStyle>
            <a:lvl1pPr marL="0" indent="0">
              <a:buNone/>
              <a:defRPr sz="1575">
                <a:solidFill>
                  <a:srgbClr val="FFFFFF"/>
                </a:solidFill>
              </a:defRPr>
            </a:lvl1pPr>
            <a:lvl2pPr marL="359954" indent="0">
              <a:buNone/>
              <a:defRPr sz="1417">
                <a:solidFill>
                  <a:schemeClr val="tx1">
                    <a:tint val="75000"/>
                  </a:schemeClr>
                </a:solidFill>
              </a:defRPr>
            </a:lvl2pPr>
            <a:lvl3pPr marL="719907" indent="0">
              <a:buNone/>
              <a:defRPr sz="1260">
                <a:solidFill>
                  <a:schemeClr val="tx1">
                    <a:tint val="75000"/>
                  </a:schemeClr>
                </a:solidFill>
              </a:defRPr>
            </a:lvl3pPr>
            <a:lvl4pPr marL="1079861" indent="0">
              <a:buNone/>
              <a:defRPr sz="1102">
                <a:solidFill>
                  <a:schemeClr val="tx1">
                    <a:tint val="75000"/>
                  </a:schemeClr>
                </a:solidFill>
              </a:defRPr>
            </a:lvl4pPr>
            <a:lvl5pPr marL="1439814" indent="0">
              <a:buNone/>
              <a:defRPr sz="1102">
                <a:solidFill>
                  <a:schemeClr val="tx1">
                    <a:tint val="75000"/>
                  </a:schemeClr>
                </a:solidFill>
              </a:defRPr>
            </a:lvl5pPr>
            <a:lvl6pPr marL="1799768" indent="0">
              <a:buNone/>
              <a:defRPr sz="1102">
                <a:solidFill>
                  <a:schemeClr val="tx1">
                    <a:tint val="75000"/>
                  </a:schemeClr>
                </a:solidFill>
              </a:defRPr>
            </a:lvl6pPr>
            <a:lvl7pPr marL="2159721" indent="0">
              <a:buNone/>
              <a:defRPr sz="1102">
                <a:solidFill>
                  <a:schemeClr val="tx1">
                    <a:tint val="75000"/>
                  </a:schemeClr>
                </a:solidFill>
              </a:defRPr>
            </a:lvl7pPr>
            <a:lvl8pPr marL="2519675" indent="0">
              <a:buNone/>
              <a:defRPr sz="1102">
                <a:solidFill>
                  <a:schemeClr val="tx1">
                    <a:tint val="75000"/>
                  </a:schemeClr>
                </a:solidFill>
              </a:defRPr>
            </a:lvl8pPr>
            <a:lvl9pPr marL="2879628" indent="0">
              <a:buNone/>
              <a:defRPr sz="1102">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CF1633C-0D0C-4ED0-A8FD-EDDF419B2338}" type="datetime1">
              <a:rPr lang="en-US" smtClean="0"/>
              <a:pPr/>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476E6-54EB-4A4F-B640-345EC6B01BC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359965" y="1396975"/>
            <a:ext cx="3179697" cy="3641255"/>
          </a:xfrm>
        </p:spPr>
        <p:txBody>
          <a:bodyPr lIns="91440"/>
          <a:lstStyle>
            <a:lvl1pPr>
              <a:defRPr sz="2204"/>
            </a:lvl1pPr>
            <a:lvl2pPr>
              <a:defRPr sz="1890"/>
            </a:lvl2pPr>
            <a:lvl3pPr>
              <a:defRPr sz="1575"/>
            </a:lvl3pPr>
            <a:lvl4pPr>
              <a:defRPr sz="1417"/>
            </a:lvl4pPr>
            <a:lvl5pPr>
              <a:defRPr sz="1417"/>
            </a:lvl5pPr>
            <a:lvl6pPr>
              <a:defRPr sz="1417"/>
            </a:lvl6pPr>
            <a:lvl7pPr>
              <a:defRPr sz="1417"/>
            </a:lvl7pPr>
            <a:lvl8pPr>
              <a:defRPr sz="1417"/>
            </a:lvl8pPr>
            <a:lvl9pPr>
              <a:defRPr sz="1417"/>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3659651" y="1396975"/>
            <a:ext cx="3179697" cy="3641255"/>
          </a:xfrm>
        </p:spPr>
        <p:txBody>
          <a:bodyPr/>
          <a:lstStyle>
            <a:lvl1pPr>
              <a:defRPr sz="2204"/>
            </a:lvl1pPr>
            <a:lvl2pPr>
              <a:defRPr sz="1890"/>
            </a:lvl2pPr>
            <a:lvl3pPr>
              <a:defRPr sz="1575"/>
            </a:lvl3pPr>
            <a:lvl4pPr>
              <a:defRPr sz="1417"/>
            </a:lvl4pPr>
            <a:lvl5pPr>
              <a:defRPr sz="1417"/>
            </a:lvl5pPr>
            <a:lvl6pPr>
              <a:defRPr sz="1417"/>
            </a:lvl6pPr>
            <a:lvl7pPr>
              <a:defRPr sz="1417"/>
            </a:lvl7pPr>
            <a:lvl8pPr>
              <a:defRPr sz="1417"/>
            </a:lvl8pPr>
            <a:lvl9pPr>
              <a:defRPr sz="1417"/>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1BF19C1-C2DF-4EA5-ABFA-211A46478E9E}" type="datetime1">
              <a:rPr lang="en-US" smtClean="0"/>
              <a:pPr/>
              <a:t>12/10/2013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476E6-54EB-4A4F-B640-345EC6B01BC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59966" y="1337953"/>
            <a:ext cx="3180947" cy="563342"/>
          </a:xfrm>
        </p:spPr>
        <p:txBody>
          <a:bodyPr lIns="146304" anchor="ctr"/>
          <a:lstStyle>
            <a:lvl1pPr marL="0" indent="0">
              <a:buNone/>
              <a:defRPr sz="1811" b="1" cap="all" baseline="0"/>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359966" y="1928992"/>
            <a:ext cx="3180947" cy="3111639"/>
          </a:xfrm>
        </p:spPr>
        <p:txBody>
          <a:bodyPr/>
          <a:lstStyle>
            <a:lvl1pPr>
              <a:defRPr sz="1890"/>
            </a:lvl1pPr>
            <a:lvl2pPr>
              <a:defRPr sz="1575"/>
            </a:lvl2pPr>
            <a:lvl3pPr>
              <a:defRPr sz="1417"/>
            </a:lvl3pPr>
            <a:lvl4pPr>
              <a:defRPr sz="1260"/>
            </a:lvl4pPr>
            <a:lvl5pPr>
              <a:defRPr sz="1260"/>
            </a:lvl5pPr>
            <a:lvl6pPr>
              <a:defRPr sz="1260"/>
            </a:lvl6pPr>
            <a:lvl7pPr>
              <a:defRPr sz="1260"/>
            </a:lvl7pPr>
            <a:lvl8pPr>
              <a:defRPr sz="1260"/>
            </a:lvl8pPr>
            <a:lvl9pPr>
              <a:defRPr sz="126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3657152" y="1337953"/>
            <a:ext cx="3182196" cy="563342"/>
          </a:xfrm>
        </p:spPr>
        <p:txBody>
          <a:bodyPr lIns="146304" anchor="ctr"/>
          <a:lstStyle>
            <a:lvl1pPr marL="0" indent="0">
              <a:buNone/>
              <a:defRPr sz="1811" b="1" cap="all" baseline="0"/>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3657152" y="1928992"/>
            <a:ext cx="3182196" cy="3111639"/>
          </a:xfrm>
        </p:spPr>
        <p:txBody>
          <a:bodyPr/>
          <a:lstStyle>
            <a:lvl1pPr>
              <a:defRPr sz="1890"/>
            </a:lvl1pPr>
            <a:lvl2pPr>
              <a:defRPr sz="1575"/>
            </a:lvl2pPr>
            <a:lvl3pPr>
              <a:defRPr sz="1417"/>
            </a:lvl3pPr>
            <a:lvl4pPr>
              <a:defRPr sz="1260"/>
            </a:lvl4pPr>
            <a:lvl5pPr>
              <a:defRPr sz="1260"/>
            </a:lvl5pPr>
            <a:lvl6pPr>
              <a:defRPr sz="1260"/>
            </a:lvl6pPr>
            <a:lvl7pPr>
              <a:defRPr sz="1260"/>
            </a:lvl7pPr>
            <a:lvl8pPr>
              <a:defRPr sz="1260"/>
            </a:lvl8pPr>
            <a:lvl9pPr>
              <a:defRPr sz="126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1706709-A9FA-422E-9567-0AAE43DB6B47}" type="datetime1">
              <a:rPr lang="en-US" smtClean="0"/>
              <a:pPr/>
              <a:t>12/10/2013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3476E6-54EB-4A4F-B640-345EC6B01BC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297A42D-3471-44AF-AADF-8A00A8C4492D}" type="datetime1">
              <a:rPr lang="en-US" smtClean="0"/>
              <a:pPr/>
              <a:t>12/10/2013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3476E6-54EB-4A4F-B640-345EC6B01BC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368A63-21A9-48FD-931D-16279D79942D}" type="datetime1">
              <a:rPr lang="en-US" smtClean="0"/>
              <a:pPr/>
              <a:t>12/10/2013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3476E6-54EB-4A4F-B640-345EC6B01B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2143" y="120015"/>
            <a:ext cx="1987010" cy="770496"/>
          </a:xfrm>
        </p:spPr>
        <p:txBody>
          <a:bodyPr vert="horz" lIns="73152" rIns="45720" bIns="0" rtlCol="0" anchor="b">
            <a:normAutofit/>
            <a:sp3d prstMaterial="matte"/>
          </a:bodyPr>
          <a:lstStyle>
            <a:lvl1pPr algn="l">
              <a:defRPr sz="1575"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2377236" y="1372718"/>
            <a:ext cx="4661477" cy="3590122"/>
          </a:xfrm>
        </p:spPr>
        <p:txBody>
          <a:bodyPr/>
          <a:lstStyle>
            <a:lvl1pPr>
              <a:defRPr sz="2519"/>
            </a:lvl1pPr>
            <a:lvl2pPr>
              <a:defRPr sz="2204"/>
            </a:lvl2pPr>
            <a:lvl3pPr>
              <a:defRPr sz="1890"/>
            </a:lvl3pPr>
            <a:lvl4pPr>
              <a:defRPr sz="1575"/>
            </a:lvl4pPr>
            <a:lvl5pPr>
              <a:defRPr sz="1575"/>
            </a:lvl5pPr>
            <a:lvl6pPr>
              <a:defRPr sz="1575"/>
            </a:lvl6pPr>
            <a:lvl7pPr>
              <a:defRPr sz="1575"/>
            </a:lvl7pPr>
            <a:lvl8pPr>
              <a:defRPr sz="1575"/>
            </a:lvl8pPr>
            <a:lvl9pPr>
              <a:defRPr sz="1575"/>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32143" y="1362389"/>
            <a:ext cx="1943815" cy="3600450"/>
          </a:xfrm>
        </p:spPr>
        <p:txBody>
          <a:bodyPr/>
          <a:lstStyle>
            <a:lvl1pPr marL="0" indent="0">
              <a:buNone/>
              <a:defRPr sz="1102"/>
            </a:lvl1pPr>
            <a:lvl2pPr marL="359954" indent="0">
              <a:buNone/>
              <a:defRPr sz="945"/>
            </a:lvl2pPr>
            <a:lvl3pPr marL="719907" indent="0">
              <a:buNone/>
              <a:defRPr sz="787"/>
            </a:lvl3pPr>
            <a:lvl4pPr marL="1079861" indent="0">
              <a:buNone/>
              <a:defRPr sz="709"/>
            </a:lvl4pPr>
            <a:lvl5pPr marL="1439814" indent="0">
              <a:buNone/>
              <a:defRPr sz="709"/>
            </a:lvl5pPr>
            <a:lvl6pPr marL="1799768" indent="0">
              <a:buNone/>
              <a:defRPr sz="709"/>
            </a:lvl6pPr>
            <a:lvl7pPr marL="2159721" indent="0">
              <a:buNone/>
              <a:defRPr sz="709"/>
            </a:lvl7pPr>
            <a:lvl8pPr marL="2519675" indent="0">
              <a:buNone/>
              <a:defRPr sz="709"/>
            </a:lvl8pPr>
            <a:lvl9pPr marL="2879628" indent="0">
              <a:buNone/>
              <a:defRPr sz="709"/>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97F0E96-914B-4772-ABC7-B8087755A8B9}" type="datetime1">
              <a:rPr lang="en-US" smtClean="0"/>
              <a:pPr/>
              <a:t>12/10/2013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3476E6-54EB-4A4F-B640-345EC6B01BCA}" type="slidenum">
              <a:rPr lang="en-US" smtClean="0"/>
              <a:pPr/>
              <a:t>‹#›</a:t>
            </a:fld>
            <a:endParaRPr lang="en-US"/>
          </a:p>
        </p:txBody>
      </p:sp>
      <p:sp>
        <p:nvSpPr>
          <p:cNvPr id="12" name="Rectangle 11"/>
          <p:cNvSpPr/>
          <p:nvPr/>
        </p:nvSpPr>
        <p:spPr bwMode="invGray">
          <a:xfrm>
            <a:off x="2248397" y="0"/>
            <a:ext cx="35997" cy="1144943"/>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sz="1913"/>
          </a:p>
        </p:txBody>
      </p:sp>
      <p:sp>
        <p:nvSpPr>
          <p:cNvPr id="9" name="Rectangle 8"/>
          <p:cNvSpPr/>
          <p:nvPr/>
        </p:nvSpPr>
        <p:spPr bwMode="invGray">
          <a:xfrm>
            <a:off x="2248397" y="0"/>
            <a:ext cx="35997" cy="1144943"/>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sz="1913"/>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88" y="122415"/>
            <a:ext cx="1988117" cy="770496"/>
          </a:xfrm>
        </p:spPr>
        <p:txBody>
          <a:bodyPr lIns="73152" bIns="0" anchor="b">
            <a:sp3d prstMaterial="matte"/>
          </a:bodyPr>
          <a:lstStyle>
            <a:lvl1pPr algn="l">
              <a:defRPr sz="1575"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286244" y="1169286"/>
            <a:ext cx="4918741" cy="4231389"/>
          </a:xfrm>
          <a:solidFill>
            <a:schemeClr val="bg2">
              <a:shade val="75000"/>
            </a:schemeClr>
          </a:solidFill>
        </p:spPr>
        <p:txBody>
          <a:bodyPr/>
          <a:lstStyle>
            <a:lvl1pPr marL="0" indent="0">
              <a:buNone/>
              <a:defRPr sz="2519"/>
            </a:lvl1pPr>
            <a:lvl2pPr marL="359954" indent="0">
              <a:buNone/>
              <a:defRPr sz="2204"/>
            </a:lvl2pPr>
            <a:lvl3pPr marL="719907" indent="0">
              <a:buNone/>
              <a:defRPr sz="1890"/>
            </a:lvl3pPr>
            <a:lvl4pPr marL="1079861" indent="0">
              <a:buNone/>
              <a:defRPr sz="1575"/>
            </a:lvl4pPr>
            <a:lvl5pPr marL="1439814" indent="0">
              <a:buNone/>
              <a:defRPr sz="1575"/>
            </a:lvl5pPr>
            <a:lvl6pPr marL="1799768" indent="0">
              <a:buNone/>
              <a:defRPr sz="1575"/>
            </a:lvl6pPr>
            <a:lvl7pPr marL="2159721" indent="0">
              <a:buNone/>
              <a:defRPr sz="1575"/>
            </a:lvl7pPr>
            <a:lvl8pPr marL="2519675" indent="0">
              <a:buNone/>
              <a:defRPr sz="1575"/>
            </a:lvl8pPr>
            <a:lvl9pPr marL="2879628" indent="0">
              <a:buNone/>
              <a:defRPr sz="1575"/>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29588" y="1360970"/>
            <a:ext cx="1943815" cy="3600450"/>
          </a:xfrm>
        </p:spPr>
        <p:txBody>
          <a:bodyPr/>
          <a:lstStyle>
            <a:lvl1pPr marL="0" indent="0">
              <a:buNone/>
              <a:defRPr sz="1102"/>
            </a:lvl1pPr>
            <a:lvl2pPr marL="359954" indent="0">
              <a:buNone/>
              <a:defRPr sz="945"/>
            </a:lvl2pPr>
            <a:lvl3pPr marL="719907" indent="0">
              <a:buNone/>
              <a:defRPr sz="787"/>
            </a:lvl3pPr>
            <a:lvl4pPr marL="1079861" indent="0">
              <a:buNone/>
              <a:defRPr sz="709"/>
            </a:lvl4pPr>
            <a:lvl5pPr marL="1439814" indent="0">
              <a:buNone/>
              <a:defRPr sz="709"/>
            </a:lvl5pPr>
            <a:lvl6pPr marL="1799768" indent="0">
              <a:buNone/>
              <a:defRPr sz="709"/>
            </a:lvl6pPr>
            <a:lvl7pPr marL="2159721" indent="0">
              <a:buNone/>
              <a:defRPr sz="709"/>
            </a:lvl7pPr>
            <a:lvl8pPr marL="2519675" indent="0">
              <a:buNone/>
              <a:defRPr sz="709"/>
            </a:lvl8pPr>
            <a:lvl9pPr marL="2879628" indent="0">
              <a:buNone/>
              <a:defRPr sz="709"/>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29589" y="921715"/>
            <a:ext cx="1987010" cy="158420"/>
          </a:xfrm>
        </p:spPr>
        <p:txBody>
          <a:bodyPr/>
          <a:lstStyle/>
          <a:p>
            <a:fld id="{C14EA2A7-2C74-414C-AA25-CB07B167CCC5}" type="datetime1">
              <a:rPr lang="en-US" smtClean="0"/>
              <a:pPr/>
              <a:t>12/10/2013</a:t>
            </a:fld>
            <a:endParaRPr lang="en-US"/>
          </a:p>
        </p:txBody>
      </p:sp>
      <p:sp>
        <p:nvSpPr>
          <p:cNvPr id="11" name="Rectangle 10"/>
          <p:cNvSpPr/>
          <p:nvPr/>
        </p:nvSpPr>
        <p:spPr>
          <a:xfrm>
            <a:off x="2248397" y="0"/>
            <a:ext cx="35997" cy="5400675"/>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sz="1913"/>
          </a:p>
        </p:txBody>
      </p:sp>
      <p:sp>
        <p:nvSpPr>
          <p:cNvPr id="9" name="Rectangle 8"/>
          <p:cNvSpPr/>
          <p:nvPr/>
        </p:nvSpPr>
        <p:spPr bwMode="invGray">
          <a:xfrm>
            <a:off x="2248397" y="0"/>
            <a:ext cx="35997" cy="5400675"/>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sz="1913"/>
          </a:p>
        </p:txBody>
      </p:sp>
      <p:sp>
        <p:nvSpPr>
          <p:cNvPr id="6" name="Footer Placeholder 5"/>
          <p:cNvSpPr>
            <a:spLocks noGrp="1"/>
          </p:cNvSpPr>
          <p:nvPr>
            <p:ph type="ftr" sz="quarter" idx="11"/>
          </p:nvPr>
        </p:nvSpPr>
        <p:spPr>
          <a:xfrm>
            <a:off x="2390172" y="921715"/>
            <a:ext cx="4089210" cy="158420"/>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6565773" y="921715"/>
            <a:ext cx="577791" cy="158420"/>
          </a:xfrm>
        </p:spPr>
        <p:txBody>
          <a:bodyPr/>
          <a:lstStyle/>
          <a:p>
            <a:fld id="{3F3476E6-54EB-4A4F-B640-345EC6B01BC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 name="Rectangle 9"/>
          <p:cNvSpPr/>
          <p:nvPr/>
        </p:nvSpPr>
        <p:spPr bwMode="invGray">
          <a:xfrm>
            <a:off x="0" y="1130767"/>
            <a:ext cx="7199313" cy="36005"/>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sz="1913"/>
          </a:p>
        </p:txBody>
      </p:sp>
      <p:sp>
        <p:nvSpPr>
          <p:cNvPr id="7" name="Rectangle 6"/>
          <p:cNvSpPr/>
          <p:nvPr/>
        </p:nvSpPr>
        <p:spPr bwMode="ltGray">
          <a:xfrm>
            <a:off x="1" y="1"/>
            <a:ext cx="7199312" cy="1129065"/>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sz="1913"/>
          </a:p>
        </p:txBody>
      </p:sp>
      <p:sp>
        <p:nvSpPr>
          <p:cNvPr id="2" name="Title Placeholder 1"/>
          <p:cNvSpPr>
            <a:spLocks noGrp="1"/>
          </p:cNvSpPr>
          <p:nvPr>
            <p:ph type="title"/>
          </p:nvPr>
        </p:nvSpPr>
        <p:spPr>
          <a:xfrm>
            <a:off x="359966" y="120015"/>
            <a:ext cx="6479382" cy="985211"/>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59966" y="1397964"/>
            <a:ext cx="6479382" cy="3642667"/>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359966" y="5100637"/>
            <a:ext cx="1679840" cy="216027"/>
          </a:xfrm>
          <a:prstGeom prst="rect">
            <a:avLst/>
          </a:prstGeom>
        </p:spPr>
        <p:txBody>
          <a:bodyPr vert="horz" lIns="109728" rIns="45720" bIns="0" rtlCol="0" anchor="b"/>
          <a:lstStyle>
            <a:lvl1pPr algn="l" eaLnBrk="1" latinLnBrk="0" hangingPunct="1">
              <a:defRPr kumimoji="0" sz="945">
                <a:solidFill>
                  <a:schemeClr val="tx1">
                    <a:tint val="95000"/>
                  </a:schemeClr>
                </a:solidFill>
              </a:defRPr>
            </a:lvl1pPr>
            <a:extLst/>
          </a:lstStyle>
          <a:p>
            <a:fld id="{4FB9F915-F05E-4A3E-8615-4A29C0159F0B}" type="datetime1">
              <a:rPr lang="en-US" smtClean="0"/>
              <a:pPr/>
              <a:t>12/10/2013</a:t>
            </a:fld>
            <a:endParaRPr lang="en-US"/>
          </a:p>
        </p:txBody>
      </p:sp>
      <p:sp>
        <p:nvSpPr>
          <p:cNvPr id="5" name="Footer Placeholder 4"/>
          <p:cNvSpPr>
            <a:spLocks noGrp="1"/>
          </p:cNvSpPr>
          <p:nvPr>
            <p:ph type="ftr" sz="quarter" idx="3"/>
          </p:nvPr>
        </p:nvSpPr>
        <p:spPr>
          <a:xfrm>
            <a:off x="2079012" y="5100637"/>
            <a:ext cx="4336373" cy="216027"/>
          </a:xfrm>
          <a:prstGeom prst="rect">
            <a:avLst/>
          </a:prstGeom>
        </p:spPr>
        <p:txBody>
          <a:bodyPr vert="horz" lIns="45720" rIns="45720" bIns="0" rtlCol="0" anchor="b"/>
          <a:lstStyle>
            <a:lvl1pPr algn="l" eaLnBrk="1" latinLnBrk="0" hangingPunct="1">
              <a:defRPr kumimoji="0" sz="945">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6459538" y="5100637"/>
            <a:ext cx="577791" cy="216027"/>
          </a:xfrm>
          <a:prstGeom prst="rect">
            <a:avLst/>
          </a:prstGeom>
        </p:spPr>
        <p:txBody>
          <a:bodyPr vert="horz" bIns="0" rtlCol="0" anchor="b"/>
          <a:lstStyle>
            <a:lvl1pPr algn="r" eaLnBrk="1" latinLnBrk="0" hangingPunct="1">
              <a:defRPr kumimoji="0" sz="945">
                <a:solidFill>
                  <a:schemeClr val="tx1">
                    <a:tint val="95000"/>
                  </a:schemeClr>
                </a:solidFill>
              </a:defRPr>
            </a:lvl1pPr>
            <a:extLst/>
          </a:lstStyle>
          <a:p>
            <a:fld id="{3F3476E6-54EB-4A4F-B640-345EC6B01BC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3543" b="1" kern="1200">
          <a:solidFill>
            <a:schemeClr val="accent1">
              <a:satMod val="150000"/>
            </a:schemeClr>
          </a:solidFill>
          <a:effectLst/>
          <a:latin typeface="+mj-lt"/>
          <a:ea typeface="+mj-ea"/>
          <a:cs typeface="+mj-cs"/>
        </a:defRPr>
      </a:lvl1pPr>
      <a:extLst/>
    </p:titleStyle>
    <p:bodyStyle>
      <a:lvl1pPr marL="345555" indent="-251967" algn="l" rtl="0" eaLnBrk="1" latinLnBrk="0" hangingPunct="1">
        <a:spcBef>
          <a:spcPts val="0"/>
        </a:spcBef>
        <a:buClr>
          <a:schemeClr val="accent1"/>
        </a:buClr>
        <a:buSzPct val="80000"/>
        <a:buFont typeface="Wingdings 2"/>
        <a:buChar char=""/>
        <a:defRPr kumimoji="0" sz="2519" kern="1200">
          <a:solidFill>
            <a:schemeClr val="tx1"/>
          </a:solidFill>
          <a:latin typeface="+mn-lt"/>
          <a:ea typeface="+mn-ea"/>
          <a:cs typeface="+mn-cs"/>
        </a:defRPr>
      </a:lvl1pPr>
      <a:lvl2pPr marL="575926" indent="-215972" algn="l" rtl="0" eaLnBrk="1" latinLnBrk="0" hangingPunct="1">
        <a:spcBef>
          <a:spcPct val="20000"/>
        </a:spcBef>
        <a:buClr>
          <a:schemeClr val="accent2"/>
        </a:buClr>
        <a:buSzPct val="90000"/>
        <a:buFont typeface="Wingdings"/>
        <a:buChar char=""/>
        <a:defRPr kumimoji="0" sz="2204" kern="1200">
          <a:solidFill>
            <a:schemeClr val="tx1"/>
          </a:solidFill>
          <a:latin typeface="+mn-lt"/>
          <a:ea typeface="+mn-ea"/>
          <a:cs typeface="+mn-cs"/>
        </a:defRPr>
      </a:lvl2pPr>
      <a:lvl3pPr marL="784699" indent="-179977" algn="l" rtl="0" eaLnBrk="1" latinLnBrk="0" hangingPunct="1">
        <a:spcBef>
          <a:spcPct val="20000"/>
        </a:spcBef>
        <a:buClr>
          <a:schemeClr val="accent3"/>
        </a:buClr>
        <a:buFont typeface="Arial"/>
        <a:buChar char="▪"/>
        <a:defRPr kumimoji="0" sz="1890" kern="1200">
          <a:solidFill>
            <a:schemeClr val="tx1"/>
          </a:solidFill>
          <a:latin typeface="+mn-lt"/>
          <a:ea typeface="+mn-ea"/>
          <a:cs typeface="+mn-cs"/>
        </a:defRPr>
      </a:lvl3pPr>
      <a:lvl4pPr marL="957476" indent="-143981" algn="l" rtl="0" eaLnBrk="1" latinLnBrk="0" hangingPunct="1">
        <a:spcBef>
          <a:spcPct val="20000"/>
        </a:spcBef>
        <a:buClr>
          <a:schemeClr val="accent4"/>
        </a:buClr>
        <a:buFont typeface="Arial"/>
        <a:buChar char="▪"/>
        <a:defRPr kumimoji="0" sz="1575" kern="1200">
          <a:solidFill>
            <a:schemeClr val="tx1"/>
          </a:solidFill>
          <a:latin typeface="+mn-lt"/>
          <a:ea typeface="+mn-ea"/>
          <a:cs typeface="+mn-cs"/>
        </a:defRPr>
      </a:lvl4pPr>
      <a:lvl5pPr marL="1123055" indent="-143981" algn="l" rtl="0" eaLnBrk="1" latinLnBrk="0" hangingPunct="1">
        <a:spcBef>
          <a:spcPct val="20000"/>
        </a:spcBef>
        <a:buClr>
          <a:schemeClr val="accent5"/>
        </a:buClr>
        <a:buFont typeface="Wingdings 3"/>
        <a:buChar char=""/>
        <a:defRPr kumimoji="0" lang="en-US" sz="1575" kern="1200" smtClean="0">
          <a:solidFill>
            <a:schemeClr val="tx1"/>
          </a:solidFill>
          <a:latin typeface="+mn-lt"/>
          <a:ea typeface="+mn-ea"/>
          <a:cs typeface="+mn-cs"/>
        </a:defRPr>
      </a:lvl5pPr>
      <a:lvl6pPr marL="1281435" indent="-143981" algn="l" rtl="0" eaLnBrk="1" latinLnBrk="0" hangingPunct="1">
        <a:spcBef>
          <a:spcPct val="20000"/>
        </a:spcBef>
        <a:buClr>
          <a:schemeClr val="accent6"/>
        </a:buClr>
        <a:buSzPct val="100000"/>
        <a:buFont typeface="Wingdings 2"/>
        <a:buChar char=""/>
        <a:defRPr kumimoji="0" sz="1575" kern="1200">
          <a:solidFill>
            <a:schemeClr val="tx1"/>
          </a:solidFill>
          <a:latin typeface="+mn-lt"/>
          <a:ea typeface="+mn-ea"/>
          <a:cs typeface="+mn-cs"/>
        </a:defRPr>
      </a:lvl6pPr>
      <a:lvl7pPr marL="1439814" indent="-143981" algn="l" rtl="0" eaLnBrk="1" latinLnBrk="0" hangingPunct="1">
        <a:spcBef>
          <a:spcPct val="20000"/>
        </a:spcBef>
        <a:buClr>
          <a:schemeClr val="accent1"/>
        </a:buClr>
        <a:buSzPct val="100000"/>
        <a:buFont typeface="Wingdings 2"/>
        <a:buChar char=""/>
        <a:defRPr kumimoji="0" sz="1417" kern="1200">
          <a:solidFill>
            <a:schemeClr val="tx1"/>
          </a:solidFill>
          <a:latin typeface="+mn-lt"/>
          <a:ea typeface="+mn-ea"/>
          <a:cs typeface="+mn-cs"/>
        </a:defRPr>
      </a:lvl7pPr>
      <a:lvl8pPr marL="1598194" indent="-143981" algn="l" rtl="0" eaLnBrk="1" latinLnBrk="0" hangingPunct="1">
        <a:spcBef>
          <a:spcPct val="20000"/>
        </a:spcBef>
        <a:buClr>
          <a:schemeClr val="accent2"/>
        </a:buClr>
        <a:buFont typeface="Wingdings 2" pitchFamily="18" charset="2"/>
        <a:buChar char=""/>
        <a:defRPr kumimoji="0" sz="1417" kern="1200">
          <a:solidFill>
            <a:schemeClr val="tx1"/>
          </a:solidFill>
          <a:latin typeface="+mn-lt"/>
          <a:ea typeface="+mn-ea"/>
          <a:cs typeface="+mn-cs"/>
        </a:defRPr>
      </a:lvl8pPr>
      <a:lvl9pPr marL="1756573" indent="-143981" algn="l" rtl="0" eaLnBrk="1" latinLnBrk="0" hangingPunct="1">
        <a:spcBef>
          <a:spcPct val="20000"/>
        </a:spcBef>
        <a:buClr>
          <a:schemeClr val="accent3"/>
        </a:buClr>
        <a:buFont typeface="Wingdings 2" pitchFamily="18" charset="2"/>
        <a:buChar char=""/>
        <a:defRPr kumimoji="0" sz="1417"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59954" algn="l" rtl="0" eaLnBrk="1" latinLnBrk="0" hangingPunct="1">
        <a:defRPr kumimoji="0" kern="1200">
          <a:solidFill>
            <a:schemeClr val="tx1"/>
          </a:solidFill>
          <a:latin typeface="+mn-lt"/>
          <a:ea typeface="+mn-ea"/>
          <a:cs typeface="+mn-cs"/>
        </a:defRPr>
      </a:lvl2pPr>
      <a:lvl3pPr marL="719907" algn="l" rtl="0" eaLnBrk="1" latinLnBrk="0" hangingPunct="1">
        <a:defRPr kumimoji="0" kern="1200">
          <a:solidFill>
            <a:schemeClr val="tx1"/>
          </a:solidFill>
          <a:latin typeface="+mn-lt"/>
          <a:ea typeface="+mn-ea"/>
          <a:cs typeface="+mn-cs"/>
        </a:defRPr>
      </a:lvl3pPr>
      <a:lvl4pPr marL="1079861" algn="l" rtl="0" eaLnBrk="1" latinLnBrk="0" hangingPunct="1">
        <a:defRPr kumimoji="0" kern="1200">
          <a:solidFill>
            <a:schemeClr val="tx1"/>
          </a:solidFill>
          <a:latin typeface="+mn-lt"/>
          <a:ea typeface="+mn-ea"/>
          <a:cs typeface="+mn-cs"/>
        </a:defRPr>
      </a:lvl4pPr>
      <a:lvl5pPr marL="1439814" algn="l" rtl="0" eaLnBrk="1" latinLnBrk="0" hangingPunct="1">
        <a:defRPr kumimoji="0" kern="1200">
          <a:solidFill>
            <a:schemeClr val="tx1"/>
          </a:solidFill>
          <a:latin typeface="+mn-lt"/>
          <a:ea typeface="+mn-ea"/>
          <a:cs typeface="+mn-cs"/>
        </a:defRPr>
      </a:lvl5pPr>
      <a:lvl6pPr marL="1799768" algn="l" rtl="0" eaLnBrk="1" latinLnBrk="0" hangingPunct="1">
        <a:defRPr kumimoji="0" kern="1200">
          <a:solidFill>
            <a:schemeClr val="tx1"/>
          </a:solidFill>
          <a:latin typeface="+mn-lt"/>
          <a:ea typeface="+mn-ea"/>
          <a:cs typeface="+mn-cs"/>
        </a:defRPr>
      </a:lvl6pPr>
      <a:lvl7pPr marL="2159721" algn="l" rtl="0" eaLnBrk="1" latinLnBrk="0" hangingPunct="1">
        <a:defRPr kumimoji="0" kern="1200">
          <a:solidFill>
            <a:schemeClr val="tx1"/>
          </a:solidFill>
          <a:latin typeface="+mn-lt"/>
          <a:ea typeface="+mn-ea"/>
          <a:cs typeface="+mn-cs"/>
        </a:defRPr>
      </a:lvl7pPr>
      <a:lvl8pPr marL="2519675" algn="l" rtl="0" eaLnBrk="1" latinLnBrk="0" hangingPunct="1">
        <a:defRPr kumimoji="0" kern="1200">
          <a:solidFill>
            <a:schemeClr val="tx1"/>
          </a:solidFill>
          <a:latin typeface="+mn-lt"/>
          <a:ea typeface="+mn-ea"/>
          <a:cs typeface="+mn-cs"/>
        </a:defRPr>
      </a:lvl8pPr>
      <a:lvl9pPr marL="2879628"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b="1" i="1" dirty="0">
                <a:latin typeface="Times New Roman" panose="02020603050405020304" pitchFamily="18" charset="0"/>
                <a:cs typeface="Times New Roman" panose="02020603050405020304" pitchFamily="18" charset="0"/>
              </a:rPr>
              <a:t>Conversion of Carbon Dioxide to Products of Value</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136590" y="3777519"/>
            <a:ext cx="5039519" cy="1379868"/>
          </a:xfrm>
        </p:spPr>
        <p:txBody>
          <a:bodyPr>
            <a:normAutofit/>
          </a:bodyPr>
          <a:lstStyle/>
          <a:p>
            <a:pPr algn="ctr"/>
            <a:r>
              <a:rPr lang="en-US" sz="1417" dirty="0">
                <a:solidFill>
                  <a:srgbClr val="FF0000"/>
                </a:solidFill>
                <a:latin typeface="Times New Roman" panose="02020603050405020304" pitchFamily="18" charset="0"/>
                <a:cs typeface="Times New Roman" panose="02020603050405020304" pitchFamily="18" charset="0"/>
              </a:rPr>
              <a:t>Presented by: Amin </a:t>
            </a:r>
            <a:r>
              <a:rPr lang="en-US" sz="1417" dirty="0" err="1">
                <a:solidFill>
                  <a:srgbClr val="FF0000"/>
                </a:solidFill>
                <a:latin typeface="Times New Roman" panose="02020603050405020304" pitchFamily="18" charset="0"/>
                <a:cs typeface="Times New Roman" panose="02020603050405020304" pitchFamily="18" charset="0"/>
              </a:rPr>
              <a:t>Javaheri</a:t>
            </a:r>
            <a:r>
              <a:rPr lang="en-US" sz="1417" dirty="0">
                <a:solidFill>
                  <a:srgbClr val="FF0000"/>
                </a:solidFill>
                <a:latin typeface="Times New Roman" panose="02020603050405020304" pitchFamily="18" charset="0"/>
                <a:cs typeface="Times New Roman" panose="02020603050405020304" pitchFamily="18" charset="0"/>
              </a:rPr>
              <a:t> </a:t>
            </a:r>
            <a:r>
              <a:rPr lang="en-US" sz="1417" dirty="0" err="1">
                <a:solidFill>
                  <a:srgbClr val="FF0000"/>
                </a:solidFill>
                <a:latin typeface="Times New Roman" panose="02020603050405020304" pitchFamily="18" charset="0"/>
                <a:cs typeface="Times New Roman" panose="02020603050405020304" pitchFamily="18" charset="0"/>
              </a:rPr>
              <a:t>Koupaei</a:t>
            </a:r>
            <a:endParaRPr lang="en-US" sz="1417" dirty="0">
              <a:solidFill>
                <a:srgbClr val="FF0000"/>
              </a:solidFill>
              <a:latin typeface="Times New Roman" panose="02020603050405020304" pitchFamily="18" charset="0"/>
              <a:cs typeface="Times New Roman" panose="02020603050405020304" pitchFamily="18" charset="0"/>
            </a:endParaRPr>
          </a:p>
          <a:p>
            <a:pPr algn="ctr"/>
            <a:r>
              <a:rPr lang="en-US" sz="1417" dirty="0">
                <a:solidFill>
                  <a:srgbClr val="FF0000"/>
                </a:solidFill>
                <a:latin typeface="Times New Roman" panose="02020603050405020304" pitchFamily="18" charset="0"/>
                <a:cs typeface="Times New Roman" panose="02020603050405020304" pitchFamily="18" charset="0"/>
              </a:rPr>
              <a:t>Under supervision of: Dr. H. S</a:t>
            </a:r>
            <a:r>
              <a:rPr lang="en-US" sz="1417" dirty="0" smtClean="0">
                <a:solidFill>
                  <a:srgbClr val="FF0000"/>
                </a:solidFill>
                <a:latin typeface="Times New Roman" panose="02020603050405020304" pitchFamily="18" charset="0"/>
                <a:cs typeface="Times New Roman" panose="02020603050405020304" pitchFamily="18" charset="0"/>
              </a:rPr>
              <a:t>. </a:t>
            </a:r>
            <a:r>
              <a:rPr lang="en-US" sz="1417" dirty="0" err="1" smtClean="0">
                <a:solidFill>
                  <a:srgbClr val="FF0000"/>
                </a:solidFill>
                <a:latin typeface="Times New Roman" panose="02020603050405020304" pitchFamily="18" charset="0"/>
                <a:cs typeface="Times New Roman" panose="02020603050405020304" pitchFamily="18" charset="0"/>
              </a:rPr>
              <a:t>Ghaziaskar</a:t>
            </a:r>
            <a:endParaRPr lang="en-US" sz="1417"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C:\Users\faranak\Desktop\IU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2718" y="92422"/>
            <a:ext cx="1247264" cy="13606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76294" y="1425642"/>
            <a:ext cx="1315449" cy="286232"/>
          </a:xfrm>
          <a:prstGeom prst="rect">
            <a:avLst/>
          </a:prstGeom>
        </p:spPr>
        <p:txBody>
          <a:bodyPr wrap="square">
            <a:spAutoFit/>
          </a:bodyPr>
          <a:lstStyle/>
          <a:p>
            <a:r>
              <a:rPr lang="en-US" sz="1260" dirty="0">
                <a:solidFill>
                  <a:srgbClr val="FFC000"/>
                </a:solidFill>
                <a:latin typeface="Times New Roman" panose="02020603050405020304" pitchFamily="18" charset="0"/>
                <a:cs typeface="Times New Roman" panose="02020603050405020304" pitchFamily="18" charset="0"/>
              </a:rPr>
              <a:t>M</a:t>
            </a:r>
            <a:r>
              <a:rPr lang="en-US" sz="1260" dirty="0" smtClean="0">
                <a:solidFill>
                  <a:srgbClr val="FFC000"/>
                </a:solidFill>
                <a:latin typeface="Times New Roman" panose="02020603050405020304" pitchFamily="18" charset="0"/>
                <a:cs typeface="Times New Roman" panose="02020603050405020304" pitchFamily="18" charset="0"/>
              </a:rPr>
              <a:t>. Sc. </a:t>
            </a:r>
            <a:r>
              <a:rPr lang="en-US" sz="1260" dirty="0">
                <a:solidFill>
                  <a:srgbClr val="FFC000"/>
                </a:solidFill>
                <a:latin typeface="Times New Roman" panose="02020603050405020304" pitchFamily="18" charset="0"/>
                <a:cs typeface="Times New Roman" panose="02020603050405020304" pitchFamily="18" charset="0"/>
              </a:rPr>
              <a:t>S</a:t>
            </a:r>
            <a:r>
              <a:rPr lang="en-US" sz="1260" dirty="0" smtClean="0">
                <a:solidFill>
                  <a:srgbClr val="FFC000"/>
                </a:solidFill>
                <a:latin typeface="Times New Roman" panose="02020603050405020304" pitchFamily="18" charset="0"/>
                <a:cs typeface="Times New Roman" panose="02020603050405020304" pitchFamily="18" charset="0"/>
              </a:rPr>
              <a:t>eminar</a:t>
            </a:r>
            <a:endParaRPr lang="en-US" sz="1260" dirty="0">
              <a:solidFill>
                <a:srgbClr val="FFC000"/>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3F3476E6-54EB-4A4F-B640-345EC6B01BCA}" type="slidenum">
              <a:rPr lang="en-US" smtClean="0">
                <a:latin typeface="Times New Roman" panose="02020603050405020304" pitchFamily="18" charset="0"/>
                <a:cs typeface="Times New Roman" panose="02020603050405020304" pitchFamily="18" charset="0"/>
              </a:rPr>
              <a:pPr/>
              <a:t>1</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3086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34" dirty="0">
                <a:latin typeface="Times New Roman" panose="02020603050405020304" pitchFamily="18" charset="0"/>
                <a:cs typeface="Times New Roman" panose="02020603050405020304" pitchFamily="18" charset="0"/>
              </a:rPr>
              <a:t>Effects o</a:t>
            </a:r>
            <a:r>
              <a:rPr lang="en-US" sz="2834" dirty="0" smtClean="0">
                <a:latin typeface="Times New Roman" panose="02020603050405020304" pitchFamily="18" charset="0"/>
                <a:cs typeface="Times New Roman" panose="02020603050405020304" pitchFamily="18" charset="0"/>
              </a:rPr>
              <a:t>f </a:t>
            </a:r>
            <a:r>
              <a:rPr lang="en-US" sz="2834" dirty="0">
                <a:latin typeface="Times New Roman" panose="02020603050405020304" pitchFamily="18" charset="0"/>
                <a:cs typeface="Times New Roman" panose="02020603050405020304" pitchFamily="18" charset="0"/>
              </a:rPr>
              <a:t>the </a:t>
            </a:r>
            <a:r>
              <a:rPr lang="en-US" sz="2834" dirty="0" smtClean="0">
                <a:latin typeface="Times New Roman" panose="02020603050405020304" pitchFamily="18" charset="0"/>
                <a:cs typeface="Times New Roman" panose="02020603050405020304" pitchFamily="18" charset="0"/>
              </a:rPr>
              <a:t>Release</a:t>
            </a:r>
            <a:r>
              <a:rPr lang="en-US" sz="2834" dirty="0">
                <a:latin typeface="Times New Roman" panose="02020603050405020304" pitchFamily="18" charset="0"/>
                <a:cs typeface="Times New Roman" panose="02020603050405020304" pitchFamily="18" charset="0"/>
              </a:rPr>
              <a:t/>
            </a:r>
            <a:br>
              <a:rPr lang="en-US" sz="2834" dirty="0">
                <a:latin typeface="Times New Roman" panose="02020603050405020304" pitchFamily="18" charset="0"/>
                <a:cs typeface="Times New Roman" panose="02020603050405020304" pitchFamily="18" charset="0"/>
              </a:rPr>
            </a:br>
            <a:endParaRPr lang="en-US" sz="2834"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Health problems</a:t>
            </a:r>
          </a:p>
          <a:p>
            <a:r>
              <a:rPr lang="en-US" dirty="0" smtClean="0">
                <a:latin typeface="Times New Roman" panose="02020603050405020304" pitchFamily="18" charset="0"/>
                <a:cs typeface="Times New Roman" panose="02020603050405020304" pitchFamily="18" charset="0"/>
              </a:rPr>
              <a:t>Environmental concerns</a:t>
            </a:r>
          </a:p>
          <a:p>
            <a:r>
              <a:rPr lang="en-US" dirty="0" smtClean="0">
                <a:solidFill>
                  <a:srgbClr val="00B0F0"/>
                </a:solidFill>
                <a:latin typeface="Times New Roman" panose="02020603050405020304" pitchFamily="18" charset="0"/>
                <a:cs typeface="Times New Roman" panose="02020603050405020304" pitchFamily="18" charset="0"/>
              </a:rPr>
              <a:t>Loss of money</a:t>
            </a:r>
            <a:endParaRPr lang="en-US" dirty="0">
              <a:solidFill>
                <a:srgbClr val="00B0F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0388" y="1416085"/>
            <a:ext cx="1814827" cy="15673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4043" y="3001267"/>
            <a:ext cx="2999714" cy="206980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5049" y="3068371"/>
            <a:ext cx="3006323" cy="2069802"/>
          </a:xfrm>
          <a:prstGeom prst="rect">
            <a:avLst/>
          </a:prstGeom>
        </p:spPr>
      </p:pic>
      <p:sp>
        <p:nvSpPr>
          <p:cNvPr id="7" name="Slide Number Placeholder 6"/>
          <p:cNvSpPr>
            <a:spLocks noGrp="1"/>
          </p:cNvSpPr>
          <p:nvPr>
            <p:ph type="sldNum" sz="quarter" idx="12"/>
          </p:nvPr>
        </p:nvSpPr>
        <p:spPr/>
        <p:txBody>
          <a:bodyPr/>
          <a:lstStyle/>
          <a:p>
            <a:fld id="{3F3476E6-54EB-4A4F-B640-345EC6B01BCA}" type="slidenum">
              <a:rPr lang="en-US" smtClean="0"/>
              <a:pPr/>
              <a:t>10</a:t>
            </a:fld>
            <a:endParaRPr lang="en-US"/>
          </a:p>
        </p:txBody>
      </p:sp>
    </p:spTree>
    <p:extLst>
      <p:ext uri="{BB962C8B-B14F-4D97-AF65-F5344CB8AC3E}">
        <p14:creationId xmlns:p14="http://schemas.microsoft.com/office/powerpoint/2010/main" val="1329482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34" i="1" dirty="0">
                <a:latin typeface="Times New Roman" panose="02020603050405020304" pitchFamily="18" charset="0"/>
                <a:cs typeface="Times New Roman" panose="02020603050405020304" pitchFamily="18" charset="0"/>
              </a:rPr>
              <a:t>Evidence of Critical National Need and Policy </a:t>
            </a:r>
          </a:p>
        </p:txBody>
      </p:sp>
      <p:sp>
        <p:nvSpPr>
          <p:cNvPr id="5" name="Rectangle 1"/>
          <p:cNvSpPr>
            <a:spLocks noChangeArrowheads="1"/>
          </p:cNvSpPr>
          <p:nvPr/>
        </p:nvSpPr>
        <p:spPr bwMode="auto">
          <a:xfrm>
            <a:off x="1206137" y="2214417"/>
            <a:ext cx="145457" cy="244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993" tIns="35997" rIns="71993" bIns="35997" numCol="1" anchor="ctr" anchorCtr="0" compatLnSpc="1">
            <a:prstTxWarp prst="textNoShape">
              <a:avLst/>
            </a:prstTxWarp>
            <a:spAutoFit/>
          </a:bodyPr>
          <a:lstStyle/>
          <a:p>
            <a:pPr defTabSz="719907" fontAlgn="base">
              <a:spcBef>
                <a:spcPct val="0"/>
              </a:spcBef>
              <a:spcAft>
                <a:spcPct val="0"/>
              </a:spcAft>
            </a:pPr>
            <a:endParaRPr lang="en-US" sz="1116">
              <a:latin typeface="Arial" pitchFamily="34" charset="0"/>
              <a:cs typeface="Arial" pitchFamily="34" charset="0"/>
            </a:endParaRPr>
          </a:p>
        </p:txBody>
      </p:sp>
      <p:sp>
        <p:nvSpPr>
          <p:cNvPr id="6" name="Content Placeholder 5"/>
          <p:cNvSpPr>
            <a:spLocks noGrp="1"/>
          </p:cNvSpPr>
          <p:nvPr>
            <p:ph idx="1"/>
          </p:nvPr>
        </p:nvSpPr>
        <p:spPr/>
        <p:txBody>
          <a:bodyPr>
            <a:normAutofit/>
          </a:bodyPr>
          <a:lstStyle/>
          <a:p>
            <a:pPr>
              <a:buFont typeface="Wingdings" pitchFamily="2" charset="2"/>
              <a:buChar char="§"/>
            </a:pPr>
            <a:r>
              <a:rPr lang="en-US" dirty="0" smtClean="0">
                <a:latin typeface="Times New Roman" panose="02020603050405020304" pitchFamily="18" charset="0"/>
                <a:cs typeface="Times New Roman" panose="02020603050405020304" pitchFamily="18" charset="0"/>
              </a:rPr>
              <a:t>Climate change </a:t>
            </a:r>
            <a:endParaRPr lang="en-US" dirty="0">
              <a:latin typeface="Times New Roman" panose="02020603050405020304" pitchFamily="18" charset="0"/>
              <a:cs typeface="Times New Roman" panose="02020603050405020304" pitchFamily="18" charset="0"/>
            </a:endParaRPr>
          </a:p>
          <a:p>
            <a:pPr>
              <a:buFont typeface="Wingdings" pitchFamily="2" charset="2"/>
              <a:buChar char="§"/>
            </a:pPr>
            <a:r>
              <a:rPr lang="en-US" dirty="0" smtClean="0">
                <a:latin typeface="Times New Roman" panose="02020603050405020304" pitchFamily="18" charset="0"/>
                <a:cs typeface="Times New Roman" panose="02020603050405020304" pitchFamily="18" charset="0"/>
              </a:rPr>
              <a:t>Consequences of climate change</a:t>
            </a:r>
          </a:p>
          <a:p>
            <a:pPr>
              <a:buFont typeface="Wingdings" pitchFamily="2" charset="2"/>
              <a:buChar char="§"/>
            </a:pPr>
            <a:r>
              <a:rPr lang="en-US" dirty="0" smtClean="0">
                <a:latin typeface="Times New Roman" panose="02020603050405020304" pitchFamily="18" charset="0"/>
                <a:cs typeface="Times New Roman" panose="02020603050405020304" pitchFamily="18" charset="0"/>
              </a:rPr>
              <a:t>Energy independence</a:t>
            </a:r>
          </a:p>
          <a:p>
            <a:pPr marL="93588" indent="0">
              <a:buNone/>
            </a:pPr>
            <a:endParaRPr lang="en-US" dirty="0" smtClean="0">
              <a:latin typeface="Times New Roman" panose="02020603050405020304" pitchFamily="18" charset="0"/>
              <a:cs typeface="Times New Roman" panose="02020603050405020304" pitchFamily="18" charset="0"/>
            </a:endParaRPr>
          </a:p>
          <a:p>
            <a:pPr>
              <a:buFont typeface="Wingdings" pitchFamily="2" charset="2"/>
              <a:buChar char="§"/>
            </a:pP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3125" y="3219182"/>
            <a:ext cx="3316187" cy="218089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9182"/>
            <a:ext cx="3883125" cy="218089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3695" y="1310729"/>
            <a:ext cx="2125617" cy="1908453"/>
          </a:xfrm>
          <a:prstGeom prst="rect">
            <a:avLst/>
          </a:prstGeom>
        </p:spPr>
      </p:pic>
      <p:sp>
        <p:nvSpPr>
          <p:cNvPr id="8" name="Slide Number Placeholder 7"/>
          <p:cNvSpPr>
            <a:spLocks noGrp="1"/>
          </p:cNvSpPr>
          <p:nvPr>
            <p:ph type="sldNum" sz="quarter" idx="12"/>
          </p:nvPr>
        </p:nvSpPr>
        <p:spPr/>
        <p:txBody>
          <a:bodyPr/>
          <a:lstStyle/>
          <a:p>
            <a:fld id="{3F3476E6-54EB-4A4F-B640-345EC6B01BCA}" type="slidenum">
              <a:rPr lang="en-US" smtClean="0"/>
              <a:pPr/>
              <a:t>11</a:t>
            </a:fld>
            <a:endParaRPr lang="en-US"/>
          </a:p>
        </p:txBody>
      </p:sp>
    </p:spTree>
    <p:extLst>
      <p:ext uri="{BB962C8B-B14F-4D97-AF65-F5344CB8AC3E}">
        <p14:creationId xmlns:p14="http://schemas.microsoft.com/office/powerpoint/2010/main" val="220871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wipe(down)">
                                      <p:cBhvr>
                                        <p:cTn id="33" dur="500"/>
                                        <p:tgtEl>
                                          <p:spTgt spid="6">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Effect transition="in" filter="wipe(down)">
                                      <p:cBhvr>
                                        <p:cTn id="3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Facing CO2</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Capture</a:t>
            </a:r>
          </a:p>
          <a:p>
            <a:r>
              <a:rPr lang="en-US" dirty="0" smtClean="0">
                <a:latin typeface="Times New Roman" panose="02020603050405020304" pitchFamily="18" charset="0"/>
                <a:cs typeface="Times New Roman" panose="02020603050405020304" pitchFamily="18" charset="0"/>
              </a:rPr>
              <a:t>Storage</a:t>
            </a:r>
          </a:p>
          <a:p>
            <a:r>
              <a:rPr lang="en-US" dirty="0" smtClean="0">
                <a:latin typeface="Times New Roman" panose="02020603050405020304" pitchFamily="18" charset="0"/>
                <a:cs typeface="Times New Roman" panose="02020603050405020304" pitchFamily="18" charset="0"/>
              </a:rPr>
              <a:t>Utilization</a:t>
            </a:r>
          </a:p>
          <a:p>
            <a:endParaRPr lang="en-US" dirty="0"/>
          </a:p>
        </p:txBody>
      </p:sp>
      <p:sp>
        <p:nvSpPr>
          <p:cNvPr id="4" name="Slide Number Placeholder 3"/>
          <p:cNvSpPr>
            <a:spLocks noGrp="1"/>
          </p:cNvSpPr>
          <p:nvPr>
            <p:ph type="sldNum" sz="quarter" idx="12"/>
          </p:nvPr>
        </p:nvSpPr>
        <p:spPr/>
        <p:txBody>
          <a:bodyPr/>
          <a:lstStyle/>
          <a:p>
            <a:fld id="{3F3476E6-54EB-4A4F-B640-345EC6B01BCA}" type="slidenum">
              <a:rPr lang="en-US" smtClean="0"/>
              <a:pPr/>
              <a:t>12</a:t>
            </a:fld>
            <a:endParaRPr lang="en-US"/>
          </a:p>
        </p:txBody>
      </p:sp>
    </p:spTree>
    <p:extLst>
      <p:ext uri="{BB962C8B-B14F-4D97-AF65-F5344CB8AC3E}">
        <p14:creationId xmlns:p14="http://schemas.microsoft.com/office/powerpoint/2010/main" val="1010280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Large Scale CO2 capture</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F3476E6-54EB-4A4F-B640-345EC6B01BCA}" type="slidenum">
              <a:rPr lang="en-US" smtClean="0"/>
              <a:pPr/>
              <a:t>13</a:t>
            </a:fld>
            <a:endParaRPr lang="en-US"/>
          </a:p>
        </p:txBody>
      </p:sp>
      <p:pic>
        <p:nvPicPr>
          <p:cNvPr id="2050" name="Picture 2" descr="http://www.americanenergyindependence.com/library/images/GRT-prototype.g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85572" y="1398588"/>
            <a:ext cx="4828169" cy="364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472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CO2 capture</a:t>
            </a:r>
            <a:endParaRPr lang="en-US" dirty="0"/>
          </a:p>
        </p:txBody>
      </p:sp>
      <p:sp>
        <p:nvSpPr>
          <p:cNvPr id="3" name="Content Placeholder 2"/>
          <p:cNvSpPr>
            <a:spLocks noGrp="1"/>
          </p:cNvSpPr>
          <p:nvPr>
            <p:ph idx="1"/>
          </p:nvPr>
        </p:nvSpPr>
        <p:spPr/>
        <p:txBody>
          <a:bodyPr>
            <a:normAutofit fontScale="92500" lnSpcReduction="20000"/>
          </a:bodyPr>
          <a:lstStyle/>
          <a:p>
            <a:r>
              <a:rPr lang="en-US" sz="4000" dirty="0"/>
              <a:t>Amine-based scrubbing solvents</a:t>
            </a:r>
          </a:p>
          <a:p>
            <a:r>
              <a:rPr lang="en-US" sz="4000" dirty="0"/>
              <a:t>Ionic liquids</a:t>
            </a:r>
          </a:p>
          <a:p>
            <a:r>
              <a:rPr lang="en-US" sz="4000" dirty="0"/>
              <a:t>Solid sorbents</a:t>
            </a:r>
          </a:p>
          <a:p>
            <a:pPr marL="93588" indent="0">
              <a:buNone/>
            </a:pPr>
            <a:r>
              <a:rPr lang="en-US" sz="4000" dirty="0"/>
              <a:t> </a:t>
            </a:r>
            <a:r>
              <a:rPr lang="en-US" sz="4000" dirty="0" smtClean="0"/>
              <a:t> </a:t>
            </a:r>
            <a:r>
              <a:rPr lang="en-US" sz="2800" dirty="0" smtClean="0"/>
              <a:t>a) Amine-based </a:t>
            </a:r>
            <a:r>
              <a:rPr lang="en-US" sz="2800" dirty="0"/>
              <a:t>solid sorbents</a:t>
            </a:r>
          </a:p>
          <a:p>
            <a:pPr marL="93588" indent="0">
              <a:buNone/>
            </a:pPr>
            <a:r>
              <a:rPr lang="en-US" sz="2800" dirty="0"/>
              <a:t> </a:t>
            </a:r>
            <a:r>
              <a:rPr lang="en-US" sz="2800" dirty="0" smtClean="0"/>
              <a:t>  b) Alkali </a:t>
            </a:r>
            <a:r>
              <a:rPr lang="en-US" sz="2800" dirty="0"/>
              <a:t>earth </a:t>
            </a:r>
            <a:r>
              <a:rPr lang="en-US" sz="2800" dirty="0" smtClean="0"/>
              <a:t>metal-based solid sorbents</a:t>
            </a:r>
            <a:endParaRPr lang="en-US" sz="2800" dirty="0"/>
          </a:p>
          <a:p>
            <a:pPr marL="93588" indent="0">
              <a:buNone/>
            </a:pPr>
            <a:r>
              <a:rPr lang="en-US" sz="2800" dirty="0" smtClean="0"/>
              <a:t>   c) Alkali </a:t>
            </a:r>
            <a:r>
              <a:rPr lang="en-US" sz="2800" dirty="0"/>
              <a:t>metal carbonate </a:t>
            </a:r>
            <a:r>
              <a:rPr lang="en-US" sz="2800" dirty="0" smtClean="0"/>
              <a:t>solid</a:t>
            </a:r>
          </a:p>
          <a:p>
            <a:pPr marL="93588" indent="0">
              <a:buNone/>
            </a:pPr>
            <a:r>
              <a:rPr lang="en-US" sz="2800" dirty="0" smtClean="0"/>
              <a:t>       </a:t>
            </a:r>
            <a:r>
              <a:rPr lang="en-US" sz="2800" dirty="0"/>
              <a:t>sorbents</a:t>
            </a:r>
          </a:p>
          <a:p>
            <a:pPr marL="543530" indent="-449942">
              <a:buFont typeface="+mj-lt"/>
              <a:buAutoNum type="romanUcPeriod"/>
            </a:pPr>
            <a:endParaRPr lang="en-US" sz="1890" dirty="0"/>
          </a:p>
        </p:txBody>
      </p:sp>
      <p:sp>
        <p:nvSpPr>
          <p:cNvPr id="4" name="Slide Number Placeholder 3"/>
          <p:cNvSpPr>
            <a:spLocks noGrp="1"/>
          </p:cNvSpPr>
          <p:nvPr>
            <p:ph type="sldNum" sz="quarter" idx="12"/>
          </p:nvPr>
        </p:nvSpPr>
        <p:spPr/>
        <p:txBody>
          <a:bodyPr/>
          <a:lstStyle/>
          <a:p>
            <a:fld id="{3F3476E6-54EB-4A4F-B640-345EC6B01BCA}" type="slidenum">
              <a:rPr lang="en-US" smtClean="0"/>
              <a:pPr/>
              <a:t>14</a:t>
            </a:fld>
            <a:endParaRPr lang="en-US"/>
          </a:p>
        </p:txBody>
      </p:sp>
    </p:spTree>
    <p:extLst>
      <p:ext uri="{BB962C8B-B14F-4D97-AF65-F5344CB8AC3E}">
        <p14:creationId xmlns:p14="http://schemas.microsoft.com/office/powerpoint/2010/main" val="303710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ircle(in)">
                                      <p:cBhvr>
                                        <p:cTn id="10" dur="2000"/>
                                        <p:tgtEl>
                                          <p:spTgt spid="3">
                                            <p:txEl>
                                              <p:pRg st="4" end="4"/>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circle(in)">
                                      <p:cBhvr>
                                        <p:cTn id="13" dur="2000"/>
                                        <p:tgtEl>
                                          <p:spTgt spid="3">
                                            <p:txEl>
                                              <p:pRg st="5" end="5"/>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circle(in)">
                                      <p:cBhvr>
                                        <p:cTn id="1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endParaRPr lang="en-US" sz="945" dirty="0">
              <a:latin typeface="Times New Roman" panose="02020603050405020304" pitchFamily="18" charset="0"/>
              <a:cs typeface="Times New Roman" panose="02020603050405020304" pitchFamily="18" charset="0"/>
            </a:endParaRPr>
          </a:p>
          <a:p>
            <a:pPr algn="ctr"/>
            <a:endParaRPr lang="en-US" sz="945" dirty="0">
              <a:latin typeface="Times New Roman" panose="02020603050405020304" pitchFamily="18" charset="0"/>
              <a:cs typeface="Times New Roman" panose="02020603050405020304" pitchFamily="18" charset="0"/>
            </a:endParaRPr>
          </a:p>
          <a:p>
            <a:pPr algn="ctr"/>
            <a:endParaRPr lang="en-US" sz="945" dirty="0">
              <a:latin typeface="Times New Roman" panose="02020603050405020304" pitchFamily="18" charset="0"/>
              <a:cs typeface="Times New Roman" panose="02020603050405020304" pitchFamily="18" charset="0"/>
            </a:endParaRPr>
          </a:p>
          <a:p>
            <a:pPr algn="ctr"/>
            <a:endParaRPr lang="en-US" sz="945" dirty="0">
              <a:latin typeface="Times New Roman" panose="02020603050405020304" pitchFamily="18" charset="0"/>
              <a:cs typeface="Times New Roman" panose="02020603050405020304" pitchFamily="18" charset="0"/>
            </a:endParaRPr>
          </a:p>
          <a:p>
            <a:pPr algn="ctr"/>
            <a:endParaRPr lang="en-US" sz="945" dirty="0">
              <a:latin typeface="Times New Roman" panose="02020603050405020304" pitchFamily="18" charset="0"/>
              <a:cs typeface="Times New Roman" panose="02020603050405020304" pitchFamily="18" charset="0"/>
            </a:endParaRPr>
          </a:p>
          <a:p>
            <a:pPr algn="ctr"/>
            <a:endParaRPr lang="en-US" sz="945" dirty="0">
              <a:latin typeface="Times New Roman" panose="02020603050405020304" pitchFamily="18" charset="0"/>
              <a:cs typeface="Times New Roman" panose="02020603050405020304" pitchFamily="18" charset="0"/>
            </a:endParaRPr>
          </a:p>
          <a:p>
            <a:pPr algn="ctr"/>
            <a:endParaRPr lang="en-US" sz="945" dirty="0">
              <a:latin typeface="Times New Roman" panose="02020603050405020304" pitchFamily="18" charset="0"/>
              <a:cs typeface="Times New Roman" panose="02020603050405020304" pitchFamily="18" charset="0"/>
            </a:endParaRPr>
          </a:p>
          <a:p>
            <a:pPr algn="ctr"/>
            <a:endParaRPr lang="en-US" sz="945" dirty="0">
              <a:latin typeface="Times New Roman" panose="02020603050405020304" pitchFamily="18" charset="0"/>
              <a:cs typeface="Times New Roman" panose="02020603050405020304" pitchFamily="18" charset="0"/>
            </a:endParaRPr>
          </a:p>
          <a:p>
            <a:pPr algn="ctr"/>
            <a:endParaRPr lang="en-US" sz="945" dirty="0">
              <a:latin typeface="Times New Roman" panose="02020603050405020304" pitchFamily="18" charset="0"/>
              <a:cs typeface="Times New Roman" panose="02020603050405020304" pitchFamily="18" charset="0"/>
            </a:endParaRPr>
          </a:p>
          <a:p>
            <a:pPr algn="ctr"/>
            <a:endParaRPr lang="en-US" sz="945" dirty="0">
              <a:latin typeface="Times New Roman" panose="02020603050405020304" pitchFamily="18" charset="0"/>
              <a:cs typeface="Times New Roman" panose="02020603050405020304" pitchFamily="18" charset="0"/>
            </a:endParaRPr>
          </a:p>
          <a:p>
            <a:pPr algn="ctr"/>
            <a:endParaRPr lang="en-US" sz="945" dirty="0">
              <a:latin typeface="Times New Roman" panose="02020603050405020304" pitchFamily="18" charset="0"/>
              <a:cs typeface="Times New Roman" panose="02020603050405020304" pitchFamily="18" charset="0"/>
            </a:endParaRPr>
          </a:p>
          <a:p>
            <a:pPr algn="ctr"/>
            <a:endParaRPr lang="en-US" sz="945" dirty="0">
              <a:latin typeface="Times New Roman" panose="02020603050405020304" pitchFamily="18" charset="0"/>
              <a:cs typeface="Times New Roman" panose="02020603050405020304" pitchFamily="18" charset="0"/>
            </a:endParaRPr>
          </a:p>
          <a:p>
            <a:pPr algn="ctr"/>
            <a:endParaRPr lang="en-US" sz="945" dirty="0">
              <a:latin typeface="Times New Roman" panose="02020603050405020304" pitchFamily="18" charset="0"/>
              <a:cs typeface="Times New Roman" panose="02020603050405020304" pitchFamily="18" charset="0"/>
            </a:endParaRPr>
          </a:p>
          <a:p>
            <a:pPr algn="ctr"/>
            <a:endParaRPr lang="en-US" sz="945" dirty="0">
              <a:latin typeface="Times New Roman" panose="02020603050405020304" pitchFamily="18" charset="0"/>
              <a:cs typeface="Times New Roman" panose="02020603050405020304" pitchFamily="18" charset="0"/>
            </a:endParaRPr>
          </a:p>
          <a:p>
            <a:pPr algn="ctr"/>
            <a:endParaRPr lang="en-US" sz="945" dirty="0">
              <a:latin typeface="Times New Roman" panose="02020603050405020304" pitchFamily="18" charset="0"/>
              <a:cs typeface="Times New Roman" panose="02020603050405020304" pitchFamily="18" charset="0"/>
            </a:endParaRPr>
          </a:p>
          <a:p>
            <a:pPr marL="93588" indent="0" algn="ctr">
              <a:buNone/>
            </a:pPr>
            <a:endParaRPr lang="en-US" sz="945" dirty="0">
              <a:latin typeface="Times New Roman" panose="02020603050405020304" pitchFamily="18" charset="0"/>
              <a:cs typeface="Times New Roman" panose="02020603050405020304" pitchFamily="18" charset="0"/>
            </a:endParaRPr>
          </a:p>
          <a:p>
            <a:pPr marL="93588" indent="0" algn="ctr">
              <a:buNone/>
            </a:pPr>
            <a:endParaRPr lang="en-US" sz="945" dirty="0">
              <a:latin typeface="Times New Roman" panose="02020603050405020304" pitchFamily="18" charset="0"/>
              <a:cs typeface="Times New Roman" panose="02020603050405020304" pitchFamily="18" charset="0"/>
            </a:endParaRPr>
          </a:p>
          <a:p>
            <a:pPr marL="93588" indent="0" algn="ctr">
              <a:buNone/>
            </a:pPr>
            <a:endParaRPr lang="en-US" sz="945" dirty="0">
              <a:latin typeface="Times New Roman" panose="02020603050405020304" pitchFamily="18" charset="0"/>
              <a:cs typeface="Times New Roman" panose="02020603050405020304" pitchFamily="18" charset="0"/>
            </a:endParaRPr>
          </a:p>
          <a:p>
            <a:pPr marL="93588" indent="0" algn="ctr">
              <a:buNone/>
            </a:pPr>
            <a:endParaRPr lang="en-US" sz="945" dirty="0">
              <a:latin typeface="Times New Roman" panose="02020603050405020304" pitchFamily="18" charset="0"/>
              <a:cs typeface="Times New Roman" panose="02020603050405020304" pitchFamily="18" charset="0"/>
            </a:endParaRPr>
          </a:p>
          <a:p>
            <a:pPr marL="93588" indent="0" algn="ctr">
              <a:buNone/>
            </a:pPr>
            <a:endParaRPr lang="en-US" sz="945" dirty="0">
              <a:latin typeface="Times New Roman" panose="02020603050405020304" pitchFamily="18" charset="0"/>
              <a:cs typeface="Times New Roman" panose="02020603050405020304" pitchFamily="18" charset="0"/>
            </a:endParaRPr>
          </a:p>
          <a:p>
            <a:pPr marL="93588" indent="0" algn="ctr">
              <a:buNone/>
            </a:pPr>
            <a:endParaRPr lang="en-US" sz="945" dirty="0">
              <a:latin typeface="Times New Roman" panose="02020603050405020304" pitchFamily="18" charset="0"/>
              <a:cs typeface="Times New Roman" panose="02020603050405020304" pitchFamily="18" charset="0"/>
            </a:endParaRPr>
          </a:p>
          <a:p>
            <a:pPr marL="93588" indent="0" algn="ctr">
              <a:buNone/>
            </a:pPr>
            <a:endParaRPr lang="en-US" sz="945" dirty="0">
              <a:latin typeface="Times New Roman" panose="02020603050405020304" pitchFamily="18" charset="0"/>
              <a:cs typeface="Times New Roman" panose="02020603050405020304" pitchFamily="18" charset="0"/>
            </a:endParaRPr>
          </a:p>
          <a:p>
            <a:pPr marL="93588" indent="0" algn="ctr">
              <a:buNone/>
            </a:pPr>
            <a:endParaRPr lang="en-US" sz="945" dirty="0">
              <a:latin typeface="Times New Roman" panose="02020603050405020304" pitchFamily="18" charset="0"/>
              <a:cs typeface="Times New Roman" panose="02020603050405020304" pitchFamily="18" charset="0"/>
            </a:endParaRPr>
          </a:p>
          <a:p>
            <a:pPr marL="93588" indent="0" algn="ctr">
              <a:buNone/>
            </a:pPr>
            <a:r>
              <a:rPr lang="en-US" sz="945" b="1" i="1" dirty="0">
                <a:latin typeface="Times New Roman" panose="02020603050405020304" pitchFamily="18" charset="0"/>
                <a:cs typeface="Times New Roman" panose="02020603050405020304" pitchFamily="18" charset="0"/>
              </a:rPr>
              <a:t>The process flow diagram of post-combustion capture using the calcium looping cycle</a:t>
            </a:r>
          </a:p>
          <a:p>
            <a:pPr algn="ctr"/>
            <a:endParaRPr lang="en-US" sz="945"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F3476E6-54EB-4A4F-B640-345EC6B01BCA}" type="slidenum">
              <a:rPr lang="en-US" smtClean="0"/>
              <a:pPr/>
              <a:t>15</a:t>
            </a:fld>
            <a:endParaRPr lang="en-US"/>
          </a:p>
        </p:txBody>
      </p:sp>
      <p:pic>
        <p:nvPicPr>
          <p:cNvPr id="6" name="Picture 5"/>
          <p:cNvPicPr>
            <a:picLocks noChangeAspect="1"/>
          </p:cNvPicPr>
          <p:nvPr/>
        </p:nvPicPr>
        <p:blipFill>
          <a:blip r:embed="rId2" cstate="print"/>
          <a:stretch>
            <a:fillRect/>
          </a:stretch>
        </p:blipFill>
        <p:spPr>
          <a:xfrm>
            <a:off x="2" y="595"/>
            <a:ext cx="7199312" cy="4740719"/>
          </a:xfrm>
          <a:prstGeom prst="rect">
            <a:avLst/>
          </a:prstGeom>
        </p:spPr>
      </p:pic>
    </p:spTree>
    <p:extLst>
      <p:ext uri="{BB962C8B-B14F-4D97-AF65-F5344CB8AC3E}">
        <p14:creationId xmlns:p14="http://schemas.microsoft.com/office/powerpoint/2010/main" val="88433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9966" y="180057"/>
            <a:ext cx="6479382" cy="928881"/>
          </a:xfrm>
        </p:spPr>
        <p:txBody>
          <a:bodyPr>
            <a:noAutofit/>
          </a:bodyPr>
          <a:lstStyle/>
          <a:p>
            <a:pPr algn="ctr"/>
            <a:r>
              <a:rPr lang="en-US" sz="2834" i="1" dirty="0">
                <a:latin typeface="Times New Roman" panose="02020603050405020304" pitchFamily="18" charset="0"/>
                <a:cs typeface="Times New Roman" panose="02020603050405020304" pitchFamily="18" charset="0"/>
              </a:rPr>
              <a:t>The Feasibility of Carbon Dioxide Activation and Conversion </a:t>
            </a:r>
            <a:endParaRPr lang="en-US" sz="2834"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a:bodyPr>
          <a:lstStyle/>
          <a:p>
            <a:pPr>
              <a:buFont typeface="Wingdings" pitchFamily="2" charset="2"/>
              <a:buChar char="§"/>
            </a:pPr>
            <a:r>
              <a:rPr lang="en-US" sz="2800" dirty="0">
                <a:solidFill>
                  <a:srgbClr val="FF0000"/>
                </a:solidFill>
                <a:latin typeface="Times New Roman" panose="02020603050405020304" pitchFamily="18" charset="0"/>
                <a:cs typeface="Times New Roman" panose="02020603050405020304" pitchFamily="18" charset="0"/>
              </a:rPr>
              <a:t>CO2 conversion</a:t>
            </a:r>
          </a:p>
          <a:p>
            <a:pPr>
              <a:buFont typeface="Wingdings" pitchFamily="2" charset="2"/>
              <a:buChar char="§"/>
            </a:pPr>
            <a:r>
              <a:rPr lang="en-US" sz="2800" dirty="0">
                <a:latin typeface="Times New Roman" panose="02020603050405020304" pitchFamily="18" charset="0"/>
                <a:cs typeface="Times New Roman" panose="02020603050405020304" pitchFamily="18" charset="0"/>
              </a:rPr>
              <a:t>Alternative solutions:</a:t>
            </a:r>
          </a:p>
          <a:p>
            <a:pPr algn="just">
              <a:buFont typeface="Wingdings" panose="05000000000000000000" pitchFamily="2" charset="2"/>
              <a:buChar char="ü"/>
            </a:pPr>
            <a:r>
              <a:rPr lang="en-US" sz="28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Sequestration</a:t>
            </a:r>
            <a:r>
              <a:rPr lang="en-US" sz="2400" b="1"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storage</a:t>
            </a:r>
          </a:p>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Agricultural Modification &amp; Reforestation </a:t>
            </a:r>
          </a:p>
          <a:p>
            <a:pPr algn="just">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    Energy </a:t>
            </a:r>
            <a:r>
              <a:rPr lang="en-US" sz="2400" dirty="0">
                <a:latin typeface="Times New Roman" panose="02020603050405020304" pitchFamily="18" charset="0"/>
                <a:cs typeface="Times New Roman" panose="02020603050405020304" pitchFamily="18" charset="0"/>
              </a:rPr>
              <a:t>Conservation </a:t>
            </a:r>
          </a:p>
          <a:p>
            <a:pPr algn="just">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Alternative </a:t>
            </a:r>
            <a:r>
              <a:rPr lang="en-US" sz="2400" dirty="0">
                <a:latin typeface="Times New Roman" panose="02020603050405020304" pitchFamily="18" charset="0"/>
                <a:cs typeface="Times New Roman" panose="02020603050405020304" pitchFamily="18" charset="0"/>
              </a:rPr>
              <a:t>Energy </a:t>
            </a:r>
          </a:p>
        </p:txBody>
      </p:sp>
      <p:sp>
        <p:nvSpPr>
          <p:cNvPr id="4" name="Slide Number Placeholder 3"/>
          <p:cNvSpPr>
            <a:spLocks noGrp="1"/>
          </p:cNvSpPr>
          <p:nvPr>
            <p:ph type="sldNum" sz="quarter" idx="12"/>
          </p:nvPr>
        </p:nvSpPr>
        <p:spPr/>
        <p:txBody>
          <a:bodyPr/>
          <a:lstStyle/>
          <a:p>
            <a:fld id="{3F3476E6-54EB-4A4F-B640-345EC6B01BCA}" type="slidenum">
              <a:rPr lang="en-US" smtClean="0"/>
              <a:pPr/>
              <a:t>16</a:t>
            </a:fld>
            <a:endParaRPr lang="en-US"/>
          </a:p>
        </p:txBody>
      </p:sp>
    </p:spTree>
    <p:extLst>
      <p:ext uri="{BB962C8B-B14F-4D97-AF65-F5344CB8AC3E}">
        <p14:creationId xmlns:p14="http://schemas.microsoft.com/office/powerpoint/2010/main" val="403640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ircle(in)">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in)">
                                      <p:cBhvr>
                                        <p:cTn id="29" dur="20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circle(in)">
                                      <p:cBhvr>
                                        <p:cTn id="3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2"/>
          <p:cNvSpPr>
            <a:spLocks noChangeArrowheads="1"/>
          </p:cNvSpPr>
          <p:nvPr/>
        </p:nvSpPr>
        <p:spPr bwMode="auto">
          <a:xfrm>
            <a:off x="2" y="58373"/>
            <a:ext cx="145457" cy="244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993" tIns="35997" rIns="71993" bIns="35997" numCol="1" anchor="ctr" anchorCtr="0" compatLnSpc="1">
            <a:prstTxWarp prst="textNoShape">
              <a:avLst/>
            </a:prstTxWarp>
            <a:spAutoFit/>
          </a:bodyPr>
          <a:lstStyle/>
          <a:p>
            <a:endParaRPr lang="en-US" sz="1116"/>
          </a:p>
        </p:txBody>
      </p:sp>
      <p:pic>
        <p:nvPicPr>
          <p:cNvPr id="614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95"/>
            <a:ext cx="7199313" cy="539948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3F3476E6-54EB-4A4F-B640-345EC6B01BCA}" type="slidenum">
              <a:rPr lang="en-US" smtClean="0"/>
              <a:pPr/>
              <a:t>17</a:t>
            </a:fld>
            <a:endParaRPr lang="en-US"/>
          </a:p>
        </p:txBody>
      </p:sp>
    </p:spTree>
    <p:extLst>
      <p:ext uri="{BB962C8B-B14F-4D97-AF65-F5344CB8AC3E}">
        <p14:creationId xmlns:p14="http://schemas.microsoft.com/office/powerpoint/2010/main" val="2832135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34" dirty="0">
                <a:latin typeface="Times New Roman" panose="02020603050405020304" pitchFamily="18" charset="0"/>
                <a:cs typeface="Times New Roman" panose="02020603050405020304" pitchFamily="18" charset="0"/>
              </a:rPr>
              <a:t>Common CO2 conversions</a:t>
            </a:r>
          </a:p>
        </p:txBody>
      </p:sp>
      <p:pic>
        <p:nvPicPr>
          <p:cNvPr id="5122" name="Picture 2" descr="C:\Users\farank\Desktop\Products-From-CO2-Reforming.g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1264" y="1169606"/>
            <a:ext cx="7056784" cy="405101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3F3476E6-54EB-4A4F-B640-345EC6B01BCA}" type="slidenum">
              <a:rPr lang="en-US" smtClean="0"/>
              <a:pPr/>
              <a:t>18</a:t>
            </a:fld>
            <a:endParaRPr lang="en-US"/>
          </a:p>
        </p:txBody>
      </p:sp>
    </p:spTree>
    <p:extLst>
      <p:ext uri="{BB962C8B-B14F-4D97-AF65-F5344CB8AC3E}">
        <p14:creationId xmlns:p14="http://schemas.microsoft.com/office/powerpoint/2010/main" val="459919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CO2 to CO</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15280" y="900138"/>
            <a:ext cx="6696744" cy="4140494"/>
          </a:xfrm>
        </p:spPr>
        <p:txBody>
          <a:bodyPr>
            <a:normAutofit/>
          </a:bodyPr>
          <a:lstStyle/>
          <a:p>
            <a:pPr marL="93588" indent="0">
              <a:buNone/>
            </a:pPr>
            <a:r>
              <a:rPr lang="en-US" sz="3200" dirty="0" smtClean="0">
                <a:latin typeface="Times New Roman" panose="02020603050405020304" pitchFamily="18" charset="0"/>
                <a:cs typeface="Times New Roman" panose="02020603050405020304" pitchFamily="18" charset="0"/>
              </a:rPr>
              <a:t>CO formation </a:t>
            </a:r>
            <a:r>
              <a:rPr lang="en-US" sz="3200" dirty="0">
                <a:latin typeface="Times New Roman" panose="02020603050405020304" pitchFamily="18" charset="0"/>
                <a:cs typeface="Times New Roman" panose="02020603050405020304" pitchFamily="18" charset="0"/>
              </a:rPr>
              <a:t>in reverse water–gas shift reaction over Cu/Al2O3 catalyst</a:t>
            </a:r>
          </a:p>
          <a:p>
            <a:pPr marL="93588" indent="0">
              <a:buNone/>
            </a:pPr>
            <a:endParaRPr lang="en-US" sz="1890" dirty="0">
              <a:latin typeface="Times New Roman" panose="02020603050405020304" pitchFamily="18" charset="0"/>
              <a:cs typeface="Times New Roman" panose="02020603050405020304" pitchFamily="18" charset="0"/>
            </a:endParaRPr>
          </a:p>
          <a:p>
            <a:pPr marL="93588" indent="0" algn="ctr">
              <a:buNone/>
            </a:pPr>
            <a:r>
              <a:rPr lang="en-US" sz="2800" dirty="0">
                <a:latin typeface="Times New Roman" panose="02020603050405020304" pitchFamily="18" charset="0"/>
                <a:cs typeface="Times New Roman" panose="02020603050405020304" pitchFamily="18" charset="0"/>
              </a:rPr>
              <a:t>CO</a:t>
            </a:r>
            <a:r>
              <a:rPr lang="en-US" sz="2800" baseline="-25000" dirty="0">
                <a:latin typeface="Times New Roman" panose="02020603050405020304" pitchFamily="18" charset="0"/>
                <a:cs typeface="Times New Roman" panose="02020603050405020304" pitchFamily="18" charset="0"/>
              </a:rPr>
              <a:t>2 </a:t>
            </a:r>
            <a:r>
              <a:rPr lang="en-US" sz="2800" dirty="0">
                <a:latin typeface="Times New Roman" panose="02020603050405020304" pitchFamily="18" charset="0"/>
                <a:cs typeface="Times New Roman" panose="02020603050405020304" pitchFamily="18" charset="0"/>
              </a:rPr>
              <a:t>+ 2Cu → Cu</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O + CO</a:t>
            </a:r>
          </a:p>
          <a:p>
            <a:pPr marL="93588" indent="0" algn="ctr">
              <a:buNone/>
            </a:pPr>
            <a:r>
              <a:rPr lang="en-US" sz="2800" dirty="0">
                <a:latin typeface="Times New Roman" panose="02020603050405020304" pitchFamily="18" charset="0"/>
                <a:cs typeface="Times New Roman" panose="02020603050405020304" pitchFamily="18" charset="0"/>
              </a:rPr>
              <a:t>H</a:t>
            </a:r>
            <a:r>
              <a:rPr lang="en-US" sz="2800" baseline="-25000" dirty="0">
                <a:latin typeface="Times New Roman" panose="02020603050405020304" pitchFamily="18" charset="0"/>
                <a:cs typeface="Times New Roman" panose="02020603050405020304" pitchFamily="18" charset="0"/>
              </a:rPr>
              <a:t>2 </a:t>
            </a:r>
            <a:r>
              <a:rPr lang="en-US" sz="2800" dirty="0">
                <a:latin typeface="Times New Roman" panose="02020603050405020304" pitchFamily="18" charset="0"/>
                <a:cs typeface="Times New Roman" panose="02020603050405020304" pitchFamily="18" charset="0"/>
              </a:rPr>
              <a:t>+ Cu</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O → Cu</a:t>
            </a:r>
            <a:r>
              <a:rPr lang="en-US" sz="2800" baseline="30000" dirty="0">
                <a:latin typeface="Times New Roman" panose="02020603050405020304" pitchFamily="18" charset="0"/>
                <a:cs typeface="Times New Roman" panose="02020603050405020304" pitchFamily="18" charset="0"/>
              </a:rPr>
              <a:t>0 </a:t>
            </a:r>
            <a:r>
              <a:rPr lang="en-US" sz="2800" dirty="0">
                <a:latin typeface="Times New Roman" panose="02020603050405020304" pitchFamily="18" charset="0"/>
                <a:cs typeface="Times New Roman" panose="02020603050405020304" pitchFamily="18" charset="0"/>
              </a:rPr>
              <a:t>+ H</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O</a:t>
            </a:r>
          </a:p>
          <a:p>
            <a:pPr marL="93588" indent="0" algn="ctr">
              <a:buNone/>
            </a:pPr>
            <a:endParaRPr lang="en-US" sz="1890" dirty="0">
              <a:latin typeface="Times New Roman" panose="02020603050405020304" pitchFamily="18" charset="0"/>
              <a:cs typeface="Times New Roman" panose="02020603050405020304" pitchFamily="18" charset="0"/>
            </a:endParaRPr>
          </a:p>
          <a:p>
            <a:pPr marL="93588" indent="0" algn="ctr">
              <a:buNone/>
            </a:pPr>
            <a:endParaRPr lang="en-US" sz="1890" dirty="0">
              <a:latin typeface="Times New Roman" panose="02020603050405020304" pitchFamily="18" charset="0"/>
              <a:cs typeface="Times New Roman" panose="02020603050405020304" pitchFamily="18" charset="0"/>
            </a:endParaRPr>
          </a:p>
          <a:p>
            <a:pPr marL="93588" indent="0">
              <a:buNone/>
            </a:pPr>
            <a:r>
              <a:rPr lang="en-US" sz="2000" dirty="0">
                <a:latin typeface="Times New Roman" panose="02020603050405020304" pitchFamily="18" charset="0"/>
                <a:cs typeface="Times New Roman" panose="02020603050405020304" pitchFamily="18" charset="0"/>
              </a:rPr>
              <a:t>The conversion of CO</a:t>
            </a:r>
            <a:r>
              <a:rPr lang="en-US" sz="2000" baseline="-25000" dirty="0">
                <a:latin typeface="Times New Roman" panose="02020603050405020304" pitchFamily="18" charset="0"/>
                <a:cs typeface="Times New Roman" panose="02020603050405020304" pitchFamily="18" charset="0"/>
              </a:rPr>
              <a:t>2 </a:t>
            </a:r>
            <a:r>
              <a:rPr lang="en-US" sz="2000" dirty="0">
                <a:latin typeface="Times New Roman" panose="02020603050405020304" pitchFamily="18" charset="0"/>
                <a:cs typeface="Times New Roman" panose="02020603050405020304" pitchFamily="18" charset="0"/>
              </a:rPr>
              <a:t>to </a:t>
            </a:r>
            <a:r>
              <a:rPr lang="en-US" sz="2000" dirty="0" smtClean="0">
                <a:latin typeface="Times New Roman" panose="02020603050405020304" pitchFamily="18" charset="0"/>
                <a:cs typeface="Times New Roman" panose="02020603050405020304" pitchFamily="18" charset="0"/>
              </a:rPr>
              <a:t>CO</a:t>
            </a:r>
          </a:p>
          <a:p>
            <a:pPr marL="93588" indent="0">
              <a:buNone/>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at 773 K over a Cu/Al</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O</a:t>
            </a:r>
            <a:r>
              <a:rPr lang="en-US" sz="2000" baseline="-25000" dirty="0">
                <a:latin typeface="Times New Roman" panose="02020603050405020304" pitchFamily="18" charset="0"/>
                <a:cs typeface="Times New Roman" panose="02020603050405020304" pitchFamily="18" charset="0"/>
              </a:rPr>
              <a:t>3 </a:t>
            </a:r>
            <a:r>
              <a:rPr lang="en-US" sz="2000" dirty="0" smtClean="0">
                <a:latin typeface="Times New Roman" panose="02020603050405020304" pitchFamily="18" charset="0"/>
                <a:cs typeface="Times New Roman" panose="02020603050405020304" pitchFamily="18" charset="0"/>
              </a:rPr>
              <a:t>catalyst,</a:t>
            </a:r>
          </a:p>
          <a:p>
            <a:pPr marL="93588" indent="0">
              <a:buNone/>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1 </a:t>
            </a:r>
            <a:r>
              <a:rPr lang="en-US" sz="2000" dirty="0" smtClean="0">
                <a:latin typeface="Times New Roman" panose="02020603050405020304" pitchFamily="18" charset="0"/>
                <a:cs typeface="Times New Roman" panose="02020603050405020304" pitchFamily="18" charset="0"/>
              </a:rPr>
              <a:t>mL </a:t>
            </a:r>
            <a:r>
              <a:rPr lang="en-US" sz="2000" dirty="0">
                <a:latin typeface="Times New Roman" panose="02020603050405020304" pitchFamily="18" charset="0"/>
                <a:cs typeface="Times New Roman" panose="02020603050405020304" pitchFamily="18" charset="0"/>
              </a:rPr>
              <a:t>pulse feed in (a) He </a:t>
            </a:r>
            <a:r>
              <a:rPr lang="en-US" sz="2000" dirty="0" smtClean="0">
                <a:latin typeface="Times New Roman" panose="02020603050405020304" pitchFamily="18" charset="0"/>
                <a:cs typeface="Times New Roman" panose="02020603050405020304" pitchFamily="18" charset="0"/>
              </a:rPr>
              <a:t>&amp; </a:t>
            </a:r>
          </a:p>
          <a:p>
            <a:pPr marL="93588" indent="0">
              <a:buNone/>
            </a:pPr>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b) H</a:t>
            </a:r>
            <a:r>
              <a:rPr lang="en-US" sz="2000" baseline="-25000" dirty="0">
                <a:latin typeface="Times New Roman" panose="02020603050405020304" pitchFamily="18" charset="0"/>
                <a:cs typeface="Times New Roman" panose="02020603050405020304" pitchFamily="18" charset="0"/>
              </a:rPr>
              <a:t>2 </a:t>
            </a:r>
            <a:r>
              <a:rPr lang="en-US" sz="2000" dirty="0" smtClean="0">
                <a:latin typeface="Times New Roman" panose="02020603050405020304" pitchFamily="18" charset="0"/>
                <a:cs typeface="Times New Roman" panose="02020603050405020304" pitchFamily="18" charset="0"/>
              </a:rPr>
              <a:t>stream </a:t>
            </a:r>
            <a:r>
              <a:rPr lang="en-US" sz="2000" dirty="0">
                <a:latin typeface="Times New Roman" panose="02020603050405020304" pitchFamily="18" charset="0"/>
                <a:cs typeface="Times New Roman" panose="02020603050405020304" pitchFamily="18" charset="0"/>
              </a:rPr>
              <a:t>at 60 </a:t>
            </a:r>
            <a:r>
              <a:rPr lang="en-US" sz="2000" dirty="0" smtClean="0">
                <a:latin typeface="Times New Roman" panose="02020603050405020304" pitchFamily="18" charset="0"/>
                <a:cs typeface="Times New Roman" panose="02020603050405020304" pitchFamily="18" charset="0"/>
              </a:rPr>
              <a:t>mL/min</a:t>
            </a:r>
          </a:p>
          <a:p>
            <a:pPr marL="93588" indent="0" algn="ctr">
              <a:buNone/>
            </a:pPr>
            <a:endParaRPr lang="en-US" sz="189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F3476E6-54EB-4A4F-B640-345EC6B01BCA}" type="slidenum">
              <a:rPr lang="en-US" smtClean="0"/>
              <a:pPr/>
              <a:t>19</a:t>
            </a:fld>
            <a:endParaRPr lang="en-US"/>
          </a:p>
        </p:txBody>
      </p:sp>
      <p:pic>
        <p:nvPicPr>
          <p:cNvPr id="5" name="Picture 4"/>
          <p:cNvPicPr/>
          <p:nvPr/>
        </p:nvPicPr>
        <p:blipFill>
          <a:blip r:embed="rId3" cstate="print"/>
          <a:stretch>
            <a:fillRect/>
          </a:stretch>
        </p:blipFill>
        <p:spPr>
          <a:xfrm>
            <a:off x="3887688" y="3204393"/>
            <a:ext cx="3024336" cy="2016224"/>
          </a:xfrm>
          <a:prstGeom prst="rect">
            <a:avLst/>
          </a:prstGeom>
        </p:spPr>
      </p:pic>
    </p:spTree>
    <p:extLst>
      <p:ext uri="{BB962C8B-B14F-4D97-AF65-F5344CB8AC3E}">
        <p14:creationId xmlns:p14="http://schemas.microsoft.com/office/powerpoint/2010/main" val="2989748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34" dirty="0">
                <a:latin typeface="Times New Roman" panose="02020603050405020304" pitchFamily="18" charset="0"/>
                <a:cs typeface="Times New Roman" panose="02020603050405020304" pitchFamily="18" charset="0"/>
              </a:rPr>
              <a:t>Contents</a:t>
            </a:r>
            <a:r>
              <a:rPr lang="en-US" sz="2834" dirty="0"/>
              <a:t/>
            </a:r>
            <a:br>
              <a:rPr lang="en-US" sz="2834" dirty="0"/>
            </a:br>
            <a:endParaRPr lang="en-US" sz="2834" dirty="0"/>
          </a:p>
        </p:txBody>
      </p:sp>
      <p:sp>
        <p:nvSpPr>
          <p:cNvPr id="3" name="Content Placeholder 2"/>
          <p:cNvSpPr>
            <a:spLocks noGrp="1"/>
          </p:cNvSpPr>
          <p:nvPr>
            <p:ph idx="1"/>
          </p:nvPr>
        </p:nvSpPr>
        <p:spPr/>
        <p:txBody>
          <a:bodyPr>
            <a:normAutofit/>
          </a:bodyPr>
          <a:lstStyle/>
          <a:p>
            <a:pPr algn="justLow"/>
            <a:r>
              <a:rPr lang="en-US" sz="2362" b="1" i="1" dirty="0" smtClean="0">
                <a:latin typeface="Times New Roman" panose="02020603050405020304" pitchFamily="18" charset="0"/>
                <a:cs typeface="Times New Roman" panose="02020603050405020304" pitchFamily="18" charset="0"/>
              </a:rPr>
              <a:t>CO2 Release </a:t>
            </a:r>
            <a:r>
              <a:rPr lang="en-US" sz="2362" b="1" i="1" dirty="0">
                <a:latin typeface="Times New Roman" panose="02020603050405020304" pitchFamily="18" charset="0"/>
                <a:cs typeface="Times New Roman" panose="02020603050405020304" pitchFamily="18" charset="0"/>
              </a:rPr>
              <a:t>Summary </a:t>
            </a:r>
          </a:p>
          <a:p>
            <a:pPr algn="justLow"/>
            <a:r>
              <a:rPr lang="en-US" sz="2362" b="1" i="1" dirty="0" smtClean="0">
                <a:latin typeface="Times New Roman" panose="02020603050405020304" pitchFamily="18" charset="0"/>
                <a:cs typeface="Times New Roman" panose="02020603050405020304" pitchFamily="18" charset="0"/>
              </a:rPr>
              <a:t>Why CO2 Conversion is Needed ?</a:t>
            </a:r>
            <a:endParaRPr lang="en-US" sz="2362" b="1" i="1" dirty="0">
              <a:latin typeface="Times New Roman" panose="02020603050405020304" pitchFamily="18" charset="0"/>
              <a:cs typeface="Times New Roman" panose="02020603050405020304" pitchFamily="18" charset="0"/>
            </a:endParaRPr>
          </a:p>
          <a:p>
            <a:pPr algn="justLow"/>
            <a:r>
              <a:rPr lang="en-US" sz="2362" b="1" i="1" dirty="0">
                <a:latin typeface="Times New Roman" panose="02020603050405020304" pitchFamily="18" charset="0"/>
                <a:cs typeface="Times New Roman" panose="02020603050405020304" pitchFamily="18" charset="0"/>
              </a:rPr>
              <a:t>The Feasibility of Carbon </a:t>
            </a:r>
            <a:r>
              <a:rPr lang="en-US" sz="2362" b="1" i="1" dirty="0" smtClean="0">
                <a:latin typeface="Times New Roman" panose="02020603050405020304" pitchFamily="18" charset="0"/>
                <a:cs typeface="Times New Roman" panose="02020603050405020304" pitchFamily="18" charset="0"/>
              </a:rPr>
              <a:t>Dioxide Conversion &amp; Activation </a:t>
            </a:r>
            <a:endParaRPr lang="en-US" sz="2362" b="1" i="1" dirty="0">
              <a:latin typeface="Times New Roman" panose="02020603050405020304" pitchFamily="18" charset="0"/>
              <a:cs typeface="Times New Roman" panose="02020603050405020304" pitchFamily="18" charset="0"/>
            </a:endParaRPr>
          </a:p>
          <a:p>
            <a:pPr algn="justLow"/>
            <a:r>
              <a:rPr lang="en-US" sz="2362" b="1" i="1" dirty="0">
                <a:solidFill>
                  <a:schemeClr val="accent5">
                    <a:lumMod val="50000"/>
                  </a:schemeClr>
                </a:solidFill>
                <a:latin typeface="Times New Roman" panose="02020603050405020304" pitchFamily="18" charset="0"/>
                <a:cs typeface="Times New Roman" panose="02020603050405020304" pitchFamily="18" charset="0"/>
              </a:rPr>
              <a:t>Important </a:t>
            </a:r>
            <a:r>
              <a:rPr lang="en-US" sz="2362" b="1" i="1" dirty="0" smtClean="0">
                <a:solidFill>
                  <a:schemeClr val="accent5">
                    <a:lumMod val="50000"/>
                  </a:schemeClr>
                </a:solidFill>
                <a:latin typeface="Times New Roman" panose="02020603050405020304" pitchFamily="18" charset="0"/>
                <a:cs typeface="Times New Roman" panose="02020603050405020304" pitchFamily="18" charset="0"/>
              </a:rPr>
              <a:t>Reactions </a:t>
            </a:r>
            <a:r>
              <a:rPr lang="en-US" sz="2362" b="1" i="1" dirty="0">
                <a:solidFill>
                  <a:schemeClr val="accent5">
                    <a:lumMod val="50000"/>
                  </a:schemeClr>
                </a:solidFill>
                <a:latin typeface="Times New Roman" panose="02020603050405020304" pitchFamily="18" charset="0"/>
                <a:cs typeface="Times New Roman" panose="02020603050405020304" pitchFamily="18" charset="0"/>
              </a:rPr>
              <a:t>of CO2</a:t>
            </a:r>
          </a:p>
          <a:p>
            <a:pPr algn="justLow"/>
            <a:r>
              <a:rPr lang="en-US" sz="2362" b="1" i="1" dirty="0" smtClean="0">
                <a:latin typeface="Times New Roman" panose="02020603050405020304" pitchFamily="18" charset="0"/>
                <a:cs typeface="Times New Roman" panose="02020603050405020304" pitchFamily="18" charset="0"/>
              </a:rPr>
              <a:t>Conclusions</a:t>
            </a:r>
            <a:endParaRPr lang="en-US" sz="2362" b="1" i="1" dirty="0">
              <a:latin typeface="Times New Roman" panose="02020603050405020304" pitchFamily="18" charset="0"/>
              <a:cs typeface="Times New Roman" panose="02020603050405020304" pitchFamily="18" charset="0"/>
            </a:endParaRPr>
          </a:p>
          <a:p>
            <a:pPr algn="justLow"/>
            <a:r>
              <a:rPr lang="en-US" sz="2362" b="1" i="1" dirty="0">
                <a:latin typeface="Times New Roman" panose="02020603050405020304" pitchFamily="18" charset="0"/>
                <a:cs typeface="Times New Roman" panose="02020603050405020304" pitchFamily="18" charset="0"/>
              </a:rPr>
              <a:t>References</a:t>
            </a:r>
          </a:p>
          <a:p>
            <a:pPr algn="justLow"/>
            <a:endParaRPr lang="en-US" sz="2362"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F3476E6-54EB-4A4F-B640-345EC6B01BCA}" type="slidenum">
              <a:rPr lang="en-US" smtClean="0"/>
              <a:pPr/>
              <a:t>2</a:t>
            </a:fld>
            <a:endParaRPr lang="en-US"/>
          </a:p>
        </p:txBody>
      </p:sp>
    </p:spTree>
    <p:extLst>
      <p:ext uri="{BB962C8B-B14F-4D97-AF65-F5344CB8AC3E}">
        <p14:creationId xmlns:p14="http://schemas.microsoft.com/office/powerpoint/2010/main" val="370439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CO2 to formic acid</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CO2 + H2 </a:t>
            </a:r>
            <a:r>
              <a:rPr lang="en-US" dirty="0" smtClean="0">
                <a:latin typeface="Times New Roman" panose="02020603050405020304" pitchFamily="18" charset="0"/>
                <a:cs typeface="Times New Roman" panose="02020603050405020304" pitchFamily="18" charset="0"/>
                <a:sym typeface="Wingdings" panose="05000000000000000000" pitchFamily="2" charset="2"/>
              </a:rPr>
              <a:t> HCOOH</a:t>
            </a:r>
          </a:p>
          <a:p>
            <a:pPr marL="93588" indent="0">
              <a:buNone/>
            </a:pP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(Using </a:t>
            </a:r>
            <a:r>
              <a:rPr lang="en-US" sz="2000" dirty="0" err="1" smtClean="0">
                <a:latin typeface="Times New Roman" panose="02020603050405020304" pitchFamily="18" charset="0"/>
                <a:cs typeface="Times New Roman" panose="02020603050405020304" pitchFamily="18" charset="0"/>
                <a:sym typeface="Wingdings" panose="05000000000000000000" pitchFamily="2" charset="2"/>
              </a:rPr>
              <a:t>Ru</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smtClean="0">
                <a:latin typeface="Times New Roman" panose="02020603050405020304" pitchFamily="18" charset="0"/>
                <a:cs typeface="Times New Roman" panose="02020603050405020304" pitchFamily="18" charset="0"/>
                <a:sym typeface="Wingdings" panose="05000000000000000000" pitchFamily="2" charset="2"/>
              </a:rPr>
              <a:t>Ir</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catalysts, can directly accelerate the reaction)</a:t>
            </a:r>
          </a:p>
          <a:p>
            <a:pPr marL="93588" indent="0">
              <a:buNone/>
            </a:pPr>
            <a:endParaRPr lang="en-US" sz="1200" dirty="0" smtClean="0">
              <a:latin typeface="Times New Roman" panose="02020603050405020304" pitchFamily="18" charset="0"/>
              <a:cs typeface="Times New Roman" panose="02020603050405020304" pitchFamily="18" charset="0"/>
            </a:endParaRPr>
          </a:p>
          <a:p>
            <a:pPr marL="93588" indent="0">
              <a:buNone/>
            </a:pPr>
            <a:endParaRPr lang="en-US" sz="1200" dirty="0">
              <a:latin typeface="Times New Roman" panose="02020603050405020304" pitchFamily="18" charset="0"/>
              <a:cs typeface="Times New Roman" panose="02020603050405020304" pitchFamily="18" charset="0"/>
            </a:endParaRPr>
          </a:p>
          <a:p>
            <a:pPr marL="93588" indent="0">
              <a:buNone/>
            </a:pPr>
            <a:endParaRPr lang="en-US" sz="1200" dirty="0" smtClean="0">
              <a:latin typeface="Times New Roman" panose="02020603050405020304" pitchFamily="18" charset="0"/>
              <a:cs typeface="Times New Roman" panose="02020603050405020304" pitchFamily="18" charset="0"/>
            </a:endParaRPr>
          </a:p>
          <a:p>
            <a:pPr marL="93588" indent="0">
              <a:buNone/>
            </a:pPr>
            <a:endParaRPr lang="en-US" sz="1200" dirty="0">
              <a:latin typeface="Times New Roman" panose="02020603050405020304" pitchFamily="18" charset="0"/>
              <a:cs typeface="Times New Roman" panose="02020603050405020304" pitchFamily="18" charset="0"/>
            </a:endParaRPr>
          </a:p>
          <a:p>
            <a:pPr marL="93588" indent="0">
              <a:buNone/>
            </a:pPr>
            <a:endParaRPr lang="en-US" sz="1200" dirty="0" smtClean="0">
              <a:latin typeface="Times New Roman" panose="02020603050405020304" pitchFamily="18" charset="0"/>
              <a:cs typeface="Times New Roman" panose="02020603050405020304" pitchFamily="18" charset="0"/>
            </a:endParaRPr>
          </a:p>
          <a:p>
            <a:pPr marL="93588" indent="0">
              <a:buNone/>
            </a:pPr>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F3476E6-54EB-4A4F-B640-345EC6B01BCA}" type="slidenum">
              <a:rPr lang="en-US" smtClean="0"/>
              <a:pPr/>
              <a:t>20</a:t>
            </a:fld>
            <a:endParaRPr lang="en-US"/>
          </a:p>
        </p:txBody>
      </p:sp>
      <p:pic>
        <p:nvPicPr>
          <p:cNvPr id="11" name="Picture 10" descr="C:\Users\farank\Desktop\mcontent.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108" y="2484313"/>
            <a:ext cx="4650708" cy="1872208"/>
          </a:xfrm>
          <a:prstGeom prst="rect">
            <a:avLst/>
          </a:prstGeom>
          <a:noFill/>
          <a:ln>
            <a:noFill/>
          </a:ln>
        </p:spPr>
      </p:pic>
    </p:spTree>
    <p:extLst>
      <p:ext uri="{BB962C8B-B14F-4D97-AF65-F5344CB8AC3E}">
        <p14:creationId xmlns:p14="http://schemas.microsoft.com/office/powerpoint/2010/main" val="250324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CO2 to ethylene</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F3476E6-54EB-4A4F-B640-345EC6B01BCA}" type="slidenum">
              <a:rPr lang="en-US" smtClean="0"/>
              <a:pPr/>
              <a:t>21</a:t>
            </a:fld>
            <a:endParaRPr lang="en-US"/>
          </a:p>
        </p:txBody>
      </p:sp>
      <p:sp>
        <p:nvSpPr>
          <p:cNvPr id="6" name="Content Placeholder 5"/>
          <p:cNvSpPr>
            <a:spLocks noGrp="1"/>
          </p:cNvSpPr>
          <p:nvPr>
            <p:ph idx="1"/>
          </p:nvPr>
        </p:nvSpPr>
        <p:spPr>
          <a:xfrm>
            <a:off x="359966" y="4140497"/>
            <a:ext cx="6479382" cy="900134"/>
          </a:xfrm>
        </p:spPr>
        <p:txBody>
          <a:bodyPr>
            <a:normAutofit fontScale="85000" lnSpcReduction="10000"/>
          </a:bodyPr>
          <a:lstStyle/>
          <a:p>
            <a:pPr marL="93588" indent="0">
              <a:buNone/>
            </a:pPr>
            <a:r>
              <a:rPr lang="en-US" sz="1800" dirty="0" smtClean="0">
                <a:latin typeface="Times New Roman" panose="02020603050405020304" pitchFamily="18" charset="0"/>
                <a:cs typeface="Times New Roman" panose="02020603050405020304" pitchFamily="18" charset="0"/>
              </a:rPr>
              <a:t>Schematic </a:t>
            </a:r>
            <a:r>
              <a:rPr lang="en-US" sz="1800" dirty="0">
                <a:latin typeface="Times New Roman" panose="02020603050405020304" pitchFamily="18" charset="0"/>
                <a:cs typeface="Times New Roman" panose="02020603050405020304" pitchFamily="18" charset="0"/>
              </a:rPr>
              <a:t>diagram of an electrolysis cell.  A, working electrode (copper-mesh); B, </a:t>
            </a:r>
            <a:r>
              <a:rPr lang="en-US" sz="1800" dirty="0" err="1">
                <a:latin typeface="Times New Roman" panose="02020603050405020304" pitchFamily="18" charset="0"/>
                <a:cs typeface="Times New Roman" panose="02020603050405020304" pitchFamily="18" charset="0"/>
              </a:rPr>
              <a:t>cation</a:t>
            </a:r>
            <a:r>
              <a:rPr lang="en-US" sz="1800" dirty="0">
                <a:latin typeface="Times New Roman" panose="02020603050405020304" pitchFamily="18" charset="0"/>
                <a:cs typeface="Times New Roman" panose="02020603050405020304" pitchFamily="18" charset="0"/>
              </a:rPr>
              <a:t>-exchange membrane; C, counter electrode; D, cathode compartment; E, anode compartment; F, reservoir; G, </a:t>
            </a:r>
            <a:r>
              <a:rPr lang="en-US" sz="1800" dirty="0" err="1">
                <a:latin typeface="Times New Roman" panose="02020603050405020304" pitchFamily="18" charset="0"/>
                <a:cs typeface="Times New Roman" panose="02020603050405020304" pitchFamily="18" charset="0"/>
              </a:rPr>
              <a:t>Luggin</a:t>
            </a:r>
            <a:r>
              <a:rPr lang="en-US" sz="1800" dirty="0">
                <a:latin typeface="Times New Roman" panose="02020603050405020304" pitchFamily="18" charset="0"/>
                <a:cs typeface="Times New Roman" panose="02020603050405020304" pitchFamily="18" charset="0"/>
              </a:rPr>
              <a:t> capillary; H, gas inlet; I, gas outlet. </a:t>
            </a:r>
          </a:p>
          <a:p>
            <a:pPr marL="93588" indent="0">
              <a:buNone/>
            </a:pPr>
            <a:endParaRPr lang="en-US" sz="1102" dirty="0">
              <a:latin typeface="Times New Roman" panose="02020603050405020304" pitchFamily="18" charset="0"/>
              <a:cs typeface="Times New Roman" panose="02020603050405020304" pitchFamily="18" charset="0"/>
            </a:endParaRPr>
          </a:p>
        </p:txBody>
      </p:sp>
      <p:pic>
        <p:nvPicPr>
          <p:cNvPr id="7" name="Picture 6"/>
          <p:cNvPicPr/>
          <p:nvPr/>
        </p:nvPicPr>
        <p:blipFill>
          <a:blip r:embed="rId3" cstate="print"/>
          <a:stretch>
            <a:fillRect/>
          </a:stretch>
        </p:blipFill>
        <p:spPr>
          <a:xfrm>
            <a:off x="575320" y="1044153"/>
            <a:ext cx="5616624" cy="3073532"/>
          </a:xfrm>
          <a:prstGeom prst="rect">
            <a:avLst/>
          </a:prstGeom>
        </p:spPr>
      </p:pic>
    </p:spTree>
    <p:extLst>
      <p:ext uri="{BB962C8B-B14F-4D97-AF65-F5344CB8AC3E}">
        <p14:creationId xmlns:p14="http://schemas.microsoft.com/office/powerpoint/2010/main" val="2621825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CO2 to methanol</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t>CO</a:t>
            </a:r>
            <a:r>
              <a:rPr lang="en-US" baseline="-25000" dirty="0"/>
              <a:t>2</a:t>
            </a:r>
            <a:r>
              <a:rPr lang="en-US" dirty="0"/>
              <a:t> + 3 H</a:t>
            </a:r>
            <a:r>
              <a:rPr lang="en-US" baseline="-25000" dirty="0"/>
              <a:t>2</a:t>
            </a:r>
            <a:r>
              <a:rPr lang="en-US" dirty="0"/>
              <a:t> → CH</a:t>
            </a:r>
            <a:r>
              <a:rPr lang="en-US" baseline="-25000" dirty="0"/>
              <a:t>3</a:t>
            </a:r>
            <a:r>
              <a:rPr lang="en-US" dirty="0"/>
              <a:t>OH + H</a:t>
            </a:r>
            <a:r>
              <a:rPr lang="en-US" baseline="-25000" dirty="0"/>
              <a:t>2</a:t>
            </a:r>
            <a:r>
              <a:rPr lang="en-US" dirty="0"/>
              <a:t>O  </a:t>
            </a:r>
          </a:p>
          <a:p>
            <a:r>
              <a:rPr lang="en-US" dirty="0"/>
              <a:t>CO</a:t>
            </a:r>
            <a:r>
              <a:rPr lang="en-US" baseline="-25000" dirty="0"/>
              <a:t>2</a:t>
            </a:r>
            <a:r>
              <a:rPr lang="en-US" dirty="0"/>
              <a:t> → CO + ½ O</a:t>
            </a:r>
            <a:r>
              <a:rPr lang="en-US" baseline="-25000" dirty="0"/>
              <a:t>2</a:t>
            </a:r>
            <a:r>
              <a:rPr lang="en-US" dirty="0"/>
              <a:t> </a:t>
            </a:r>
          </a:p>
          <a:p>
            <a:r>
              <a:rPr lang="en-US" dirty="0"/>
              <a:t>CO + 2H</a:t>
            </a:r>
            <a:r>
              <a:rPr lang="en-US" baseline="-25000" dirty="0"/>
              <a:t>2</a:t>
            </a:r>
            <a:r>
              <a:rPr lang="en-US" dirty="0"/>
              <a:t> → CH</a:t>
            </a:r>
            <a:r>
              <a:rPr lang="en-US" baseline="-25000" dirty="0"/>
              <a:t>3</a:t>
            </a:r>
            <a:r>
              <a:rPr lang="en-US" dirty="0"/>
              <a:t>OH </a:t>
            </a:r>
            <a:endParaRPr lang="en-US" dirty="0" smtClean="0"/>
          </a:p>
          <a:p>
            <a:pPr marL="93588" indent="0">
              <a:buNone/>
            </a:pPr>
            <a:endParaRPr lang="en-US" dirty="0" smtClean="0">
              <a:latin typeface="Times New Roman" panose="02020603050405020304" pitchFamily="18" charset="0"/>
              <a:cs typeface="Times New Roman" panose="02020603050405020304" pitchFamily="18" charset="0"/>
            </a:endParaRPr>
          </a:p>
          <a:p>
            <a:pPr marL="93588" indent="0">
              <a:buNone/>
            </a:pPr>
            <a:r>
              <a:rPr lang="en-US" sz="1800" dirty="0" smtClean="0"/>
              <a:t>Over Cu/Zn/Al/</a:t>
            </a:r>
            <a:r>
              <a:rPr lang="en-US" sz="1800" dirty="0" err="1" smtClean="0"/>
              <a:t>Zr</a:t>
            </a:r>
            <a:r>
              <a:rPr lang="en-US" sz="1800" dirty="0" smtClean="0"/>
              <a:t> </a:t>
            </a:r>
            <a:r>
              <a:rPr lang="en-US" sz="1800" dirty="0"/>
              <a:t>fibrous catalyst</a:t>
            </a:r>
            <a:endParaRPr 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F3476E6-54EB-4A4F-B640-345EC6B01BCA}" type="slidenum">
              <a:rPr lang="en-US" smtClean="0"/>
              <a:pPr/>
              <a:t>22</a:t>
            </a:fld>
            <a:endParaRPr lang="en-US"/>
          </a:p>
        </p:txBody>
      </p:sp>
    </p:spTree>
    <p:extLst>
      <p:ext uri="{BB962C8B-B14F-4D97-AF65-F5344CB8AC3E}">
        <p14:creationId xmlns:p14="http://schemas.microsoft.com/office/powerpoint/2010/main" val="35501287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2"/>
          <a:stretch>
            <a:fillRect/>
          </a:stretch>
        </p:blipFill>
        <p:spPr>
          <a:xfrm>
            <a:off x="1" y="0"/>
            <a:ext cx="7199312" cy="5400675"/>
          </a:xfrm>
          <a:prstGeom prst="rect">
            <a:avLst/>
          </a:prstGeom>
        </p:spPr>
      </p:pic>
      <p:sp>
        <p:nvSpPr>
          <p:cNvPr id="4" name="Slide Number Placeholder 3"/>
          <p:cNvSpPr>
            <a:spLocks noGrp="1"/>
          </p:cNvSpPr>
          <p:nvPr>
            <p:ph type="sldNum" sz="quarter" idx="12"/>
          </p:nvPr>
        </p:nvSpPr>
        <p:spPr/>
        <p:txBody>
          <a:bodyPr/>
          <a:lstStyle/>
          <a:p>
            <a:fld id="{3F3476E6-54EB-4A4F-B640-345EC6B01BCA}" type="slidenum">
              <a:rPr lang="en-US" smtClean="0"/>
              <a:pPr/>
              <a:t>23</a:t>
            </a:fld>
            <a:endParaRPr lang="en-US"/>
          </a:p>
        </p:txBody>
      </p:sp>
    </p:spTree>
    <p:extLst>
      <p:ext uri="{BB962C8B-B14F-4D97-AF65-F5344CB8AC3E}">
        <p14:creationId xmlns:p14="http://schemas.microsoft.com/office/powerpoint/2010/main" val="34160102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56176791"/>
              </p:ext>
            </p:extLst>
          </p:nvPr>
        </p:nvGraphicFramePr>
        <p:xfrm>
          <a:off x="28745" y="-107975"/>
          <a:ext cx="7170568" cy="5606696"/>
        </p:xfrm>
        <a:graphic>
          <a:graphicData uri="http://schemas.openxmlformats.org/drawingml/2006/table">
            <a:tbl>
              <a:tblPr firstRow="1" bandRow="1">
                <a:tableStyleId>{073A0DAA-6AF3-43AB-8588-CEC1D06C72B9}</a:tableStyleId>
              </a:tblPr>
              <a:tblGrid>
                <a:gridCol w="1405038"/>
                <a:gridCol w="1258514"/>
                <a:gridCol w="1224136"/>
                <a:gridCol w="1296144"/>
                <a:gridCol w="1008112"/>
                <a:gridCol w="978624"/>
              </a:tblGrid>
              <a:tr h="763714">
                <a:tc>
                  <a:txBody>
                    <a:bodyPr/>
                    <a:lstStyle/>
                    <a:p>
                      <a:pPr algn="ctr"/>
                      <a:r>
                        <a:rPr lang="en-US" sz="2000" dirty="0" smtClean="0">
                          <a:latin typeface="Times New Roman" pitchFamily="18" charset="0"/>
                          <a:cs typeface="Times New Roman" pitchFamily="18" charset="0"/>
                        </a:rPr>
                        <a:t>Manufacturer</a:t>
                      </a:r>
                      <a:endParaRPr lang="en-US" sz="2000" dirty="0">
                        <a:latin typeface="Times New Roman" pitchFamily="18" charset="0"/>
                        <a:cs typeface="Times New Roman" pitchFamily="18" charset="0"/>
                      </a:endParaRPr>
                    </a:p>
                  </a:txBody>
                  <a:tcPr marL="71993" marR="71993" marT="35997" marB="35997"/>
                </a:tc>
                <a:tc>
                  <a:txBody>
                    <a:bodyPr/>
                    <a:lstStyle/>
                    <a:p>
                      <a:pPr algn="ctr"/>
                      <a:r>
                        <a:rPr lang="en-US" sz="2000" dirty="0" smtClean="0">
                          <a:latin typeface="Times New Roman" pitchFamily="18" charset="0"/>
                          <a:cs typeface="Times New Roman" pitchFamily="18" charset="0"/>
                        </a:rPr>
                        <a:t>Cu </a:t>
                      </a:r>
                    </a:p>
                    <a:p>
                      <a:pPr algn="ctr"/>
                      <a:r>
                        <a:rPr lang="en-US" sz="2000" dirty="0" smtClean="0">
                          <a:latin typeface="Times New Roman" pitchFamily="18" charset="0"/>
                          <a:cs typeface="Times New Roman" pitchFamily="18" charset="0"/>
                        </a:rPr>
                        <a:t>(atom%)</a:t>
                      </a:r>
                    </a:p>
                    <a:p>
                      <a:pPr algn="ctr"/>
                      <a:endParaRPr lang="en-US" sz="2000" dirty="0">
                        <a:latin typeface="Times New Roman" pitchFamily="18" charset="0"/>
                        <a:cs typeface="Times New Roman" pitchFamily="18" charset="0"/>
                      </a:endParaRPr>
                    </a:p>
                  </a:txBody>
                  <a:tcPr marL="71993" marR="71993" marT="35997" marB="35997"/>
                </a:tc>
                <a:tc>
                  <a:txBody>
                    <a:bodyPr/>
                    <a:lstStyle/>
                    <a:p>
                      <a:pPr algn="ctr"/>
                      <a:r>
                        <a:rPr lang="en-US" sz="2000" dirty="0" smtClean="0">
                          <a:latin typeface="Times New Roman" pitchFamily="18" charset="0"/>
                          <a:cs typeface="Times New Roman" pitchFamily="18" charset="0"/>
                        </a:rPr>
                        <a:t>Zn </a:t>
                      </a:r>
                    </a:p>
                    <a:p>
                      <a:pPr algn="ctr"/>
                      <a:r>
                        <a:rPr lang="en-US" sz="2000" dirty="0" smtClean="0">
                          <a:latin typeface="Times New Roman" pitchFamily="18" charset="0"/>
                          <a:cs typeface="Times New Roman" pitchFamily="18" charset="0"/>
                        </a:rPr>
                        <a:t>(atom %)</a:t>
                      </a:r>
                      <a:endParaRPr lang="en-US" sz="2000" dirty="0">
                        <a:latin typeface="Times New Roman" pitchFamily="18" charset="0"/>
                        <a:cs typeface="Times New Roman" pitchFamily="18" charset="0"/>
                      </a:endParaRPr>
                    </a:p>
                  </a:txBody>
                  <a:tcPr marL="71993" marR="71993" marT="35997" marB="35997"/>
                </a:tc>
                <a:tc>
                  <a:txBody>
                    <a:bodyPr/>
                    <a:lstStyle/>
                    <a:p>
                      <a:pPr algn="ctr"/>
                      <a:r>
                        <a:rPr lang="en-US" sz="2000" dirty="0" smtClean="0">
                          <a:latin typeface="Times New Roman" pitchFamily="18" charset="0"/>
                          <a:cs typeface="Times New Roman" pitchFamily="18" charset="0"/>
                        </a:rPr>
                        <a:t>Al</a:t>
                      </a:r>
                    </a:p>
                    <a:p>
                      <a:pPr algn="ctr"/>
                      <a:r>
                        <a:rPr lang="en-US" sz="2000" dirty="0" smtClean="0">
                          <a:latin typeface="Times New Roman" pitchFamily="18" charset="0"/>
                          <a:cs typeface="Times New Roman" pitchFamily="18" charset="0"/>
                        </a:rPr>
                        <a:t>(atom %)</a:t>
                      </a:r>
                      <a:endParaRPr lang="en-US" sz="2000" dirty="0">
                        <a:latin typeface="Times New Roman" pitchFamily="18" charset="0"/>
                        <a:cs typeface="Times New Roman" pitchFamily="18" charset="0"/>
                      </a:endParaRPr>
                    </a:p>
                  </a:txBody>
                  <a:tcPr marL="71993" marR="71993" marT="35997" marB="35997"/>
                </a:tc>
                <a:tc>
                  <a:txBody>
                    <a:bodyPr/>
                    <a:lstStyle/>
                    <a:p>
                      <a:pPr algn="ctr"/>
                      <a:r>
                        <a:rPr lang="en-US" sz="2000" dirty="0" smtClean="0">
                          <a:latin typeface="Times New Roman" pitchFamily="18" charset="0"/>
                          <a:cs typeface="Times New Roman" pitchFamily="18" charset="0"/>
                        </a:rPr>
                        <a:t>Other</a:t>
                      </a:r>
                      <a:endParaRPr lang="en-US" sz="2000" dirty="0">
                        <a:latin typeface="Times New Roman" pitchFamily="18" charset="0"/>
                        <a:cs typeface="Times New Roman" pitchFamily="18" charset="0"/>
                      </a:endParaRPr>
                    </a:p>
                  </a:txBody>
                  <a:tcPr marL="71993" marR="71993" marT="35997" marB="35997"/>
                </a:tc>
                <a:tc>
                  <a:txBody>
                    <a:bodyPr/>
                    <a:lstStyle/>
                    <a:p>
                      <a:pPr algn="ctr"/>
                      <a:r>
                        <a:rPr lang="en-US" sz="2000" dirty="0" smtClean="0">
                          <a:latin typeface="Times New Roman" pitchFamily="18" charset="0"/>
                          <a:cs typeface="Times New Roman" pitchFamily="18" charset="0"/>
                        </a:rPr>
                        <a:t>Patent</a:t>
                      </a:r>
                    </a:p>
                    <a:p>
                      <a:pPr algn="ctr"/>
                      <a:r>
                        <a:rPr lang="en-US" sz="2000" dirty="0" smtClean="0">
                          <a:latin typeface="Times New Roman" pitchFamily="18" charset="0"/>
                          <a:cs typeface="Times New Roman" pitchFamily="18" charset="0"/>
                        </a:rPr>
                        <a:t>date</a:t>
                      </a:r>
                      <a:endParaRPr lang="en-US" sz="2000" dirty="0">
                        <a:latin typeface="Times New Roman" pitchFamily="18" charset="0"/>
                        <a:cs typeface="Times New Roman" pitchFamily="18" charset="0"/>
                      </a:endParaRPr>
                    </a:p>
                  </a:txBody>
                  <a:tcPr marL="71993" marR="71993" marT="35997" marB="35997"/>
                </a:tc>
              </a:tr>
              <a:tr h="291732">
                <a:tc>
                  <a:txBody>
                    <a:bodyPr/>
                    <a:lstStyle/>
                    <a:p>
                      <a:pPr algn="ctr"/>
                      <a:r>
                        <a:rPr lang="en-US" sz="2000" dirty="0" smtClean="0">
                          <a:latin typeface="Times New Roman" pitchFamily="18" charset="0"/>
                          <a:cs typeface="Times New Roman" pitchFamily="18" charset="0"/>
                        </a:rPr>
                        <a:t>IFP</a:t>
                      </a:r>
                      <a:endParaRPr lang="en-US" sz="2000" dirty="0">
                        <a:latin typeface="Times New Roman" pitchFamily="18" charset="0"/>
                        <a:cs typeface="Times New Roman" pitchFamily="18" charset="0"/>
                      </a:endParaRPr>
                    </a:p>
                  </a:txBody>
                  <a:tcPr marL="71993" marR="71993" marT="35997" marB="35997"/>
                </a:tc>
                <a:tc>
                  <a:txBody>
                    <a:bodyPr/>
                    <a:lstStyle/>
                    <a:p>
                      <a:pPr algn="ctr"/>
                      <a:r>
                        <a:rPr lang="en-US" sz="2000" dirty="0" smtClean="0">
                          <a:latin typeface="Times New Roman" pitchFamily="18" charset="0"/>
                          <a:cs typeface="Times New Roman" pitchFamily="18" charset="0"/>
                        </a:rPr>
                        <a:t>45-70</a:t>
                      </a:r>
                      <a:endParaRPr lang="en-US" sz="2000" dirty="0">
                        <a:latin typeface="Times New Roman" pitchFamily="18" charset="0"/>
                        <a:cs typeface="Times New Roman" pitchFamily="18" charset="0"/>
                      </a:endParaRPr>
                    </a:p>
                  </a:txBody>
                  <a:tcPr marL="71993" marR="71993" marT="35997" marB="35997"/>
                </a:tc>
                <a:tc>
                  <a:txBody>
                    <a:bodyPr/>
                    <a:lstStyle/>
                    <a:p>
                      <a:pPr algn="ctr"/>
                      <a:r>
                        <a:rPr lang="en-US" sz="2000" dirty="0" smtClean="0">
                          <a:latin typeface="Times New Roman" pitchFamily="18" charset="0"/>
                          <a:cs typeface="Times New Roman" pitchFamily="18" charset="0"/>
                        </a:rPr>
                        <a:t>15-35</a:t>
                      </a:r>
                      <a:endParaRPr lang="en-US" sz="2000" dirty="0">
                        <a:latin typeface="Times New Roman" pitchFamily="18" charset="0"/>
                        <a:cs typeface="Times New Roman" pitchFamily="18" charset="0"/>
                      </a:endParaRPr>
                    </a:p>
                  </a:txBody>
                  <a:tcPr marL="71993" marR="71993" marT="35997" marB="35997"/>
                </a:tc>
                <a:tc>
                  <a:txBody>
                    <a:bodyPr/>
                    <a:lstStyle/>
                    <a:p>
                      <a:pPr algn="ctr"/>
                      <a:r>
                        <a:rPr lang="en-US" sz="2000" dirty="0" smtClean="0">
                          <a:latin typeface="Times New Roman" pitchFamily="18" charset="0"/>
                          <a:cs typeface="Times New Roman" pitchFamily="18" charset="0"/>
                        </a:rPr>
                        <a:t>~ 20</a:t>
                      </a:r>
                      <a:endParaRPr lang="en-US" sz="2000" dirty="0">
                        <a:latin typeface="Times New Roman" pitchFamily="18" charset="0"/>
                        <a:cs typeface="Times New Roman" pitchFamily="18" charset="0"/>
                      </a:endParaRPr>
                    </a:p>
                  </a:txBody>
                  <a:tcPr marL="71993" marR="71993" marT="35997" marB="35997"/>
                </a:tc>
                <a:tc>
                  <a:txBody>
                    <a:bodyPr/>
                    <a:lstStyle/>
                    <a:p>
                      <a:pPr algn="ctr"/>
                      <a:r>
                        <a:rPr lang="en-US" sz="2000" dirty="0" smtClean="0">
                          <a:latin typeface="Times New Roman" pitchFamily="18" charset="0"/>
                          <a:cs typeface="Times New Roman" pitchFamily="18" charset="0"/>
                        </a:rPr>
                        <a:t>Zr-2-18</a:t>
                      </a:r>
                      <a:endParaRPr lang="en-US" sz="2000" dirty="0">
                        <a:latin typeface="Times New Roman" pitchFamily="18" charset="0"/>
                        <a:cs typeface="Times New Roman" pitchFamily="18" charset="0"/>
                      </a:endParaRPr>
                    </a:p>
                  </a:txBody>
                  <a:tcPr marL="71993" marR="71993" marT="35997" marB="35997"/>
                </a:tc>
                <a:tc>
                  <a:txBody>
                    <a:bodyPr/>
                    <a:lstStyle/>
                    <a:p>
                      <a:pPr algn="ctr"/>
                      <a:r>
                        <a:rPr lang="en-US" sz="2000" dirty="0" smtClean="0">
                          <a:latin typeface="Times New Roman" pitchFamily="18" charset="0"/>
                          <a:cs typeface="Times New Roman" pitchFamily="18" charset="0"/>
                        </a:rPr>
                        <a:t>1987</a:t>
                      </a:r>
                      <a:endParaRPr lang="en-US" sz="2000" dirty="0">
                        <a:latin typeface="Times New Roman" pitchFamily="18" charset="0"/>
                        <a:cs typeface="Times New Roman" pitchFamily="18" charset="0"/>
                      </a:endParaRPr>
                    </a:p>
                  </a:txBody>
                  <a:tcPr marL="71993" marR="71993" marT="35997" marB="35997"/>
                </a:tc>
              </a:tr>
              <a:tr h="291732">
                <a:tc>
                  <a:txBody>
                    <a:bodyPr/>
                    <a:lstStyle/>
                    <a:p>
                      <a:pPr algn="ctr"/>
                      <a:r>
                        <a:rPr lang="en-US" sz="2000" dirty="0" smtClean="0">
                          <a:latin typeface="Times New Roman" pitchFamily="18" charset="0"/>
                          <a:cs typeface="Times New Roman" pitchFamily="18" charset="0"/>
                        </a:rPr>
                        <a:t>ICI</a:t>
                      </a:r>
                      <a:endParaRPr lang="en-US" sz="2000" dirty="0">
                        <a:latin typeface="Times New Roman" pitchFamily="18" charset="0"/>
                        <a:cs typeface="Times New Roman" pitchFamily="18" charset="0"/>
                      </a:endParaRPr>
                    </a:p>
                  </a:txBody>
                  <a:tcPr marL="71993" marR="71993" marT="35997" marB="35997"/>
                </a:tc>
                <a:tc>
                  <a:txBody>
                    <a:bodyPr/>
                    <a:lstStyle/>
                    <a:p>
                      <a:pPr algn="ctr"/>
                      <a:r>
                        <a:rPr lang="en-US" sz="2000" dirty="0" smtClean="0">
                          <a:latin typeface="Times New Roman" pitchFamily="18" charset="0"/>
                          <a:cs typeface="Times New Roman" pitchFamily="18" charset="0"/>
                        </a:rPr>
                        <a:t>20-35</a:t>
                      </a:r>
                      <a:endParaRPr lang="en-US" sz="2000" dirty="0">
                        <a:latin typeface="Times New Roman" pitchFamily="18" charset="0"/>
                        <a:cs typeface="Times New Roman" pitchFamily="18" charset="0"/>
                      </a:endParaRPr>
                    </a:p>
                  </a:txBody>
                  <a:tcPr marL="71993" marR="71993" marT="35997" marB="35997"/>
                </a:tc>
                <a:tc>
                  <a:txBody>
                    <a:bodyPr/>
                    <a:lstStyle/>
                    <a:p>
                      <a:pPr algn="ctr"/>
                      <a:r>
                        <a:rPr lang="en-US" sz="2000" dirty="0" smtClean="0">
                          <a:latin typeface="Times New Roman" pitchFamily="18" charset="0"/>
                          <a:cs typeface="Times New Roman" pitchFamily="18" charset="0"/>
                        </a:rPr>
                        <a:t>15-50</a:t>
                      </a:r>
                      <a:endParaRPr lang="en-US" sz="2000" dirty="0">
                        <a:latin typeface="Times New Roman" pitchFamily="18" charset="0"/>
                        <a:cs typeface="Times New Roman" pitchFamily="18" charset="0"/>
                      </a:endParaRPr>
                    </a:p>
                  </a:txBody>
                  <a:tcPr marL="71993" marR="71993" marT="35997" marB="35997"/>
                </a:tc>
                <a:tc>
                  <a:txBody>
                    <a:bodyPr/>
                    <a:lstStyle/>
                    <a:p>
                      <a:pPr algn="ctr"/>
                      <a:r>
                        <a:rPr lang="en-US" sz="2000" dirty="0" smtClean="0">
                          <a:latin typeface="Times New Roman" pitchFamily="18" charset="0"/>
                          <a:cs typeface="Times New Roman" pitchFamily="18" charset="0"/>
                        </a:rPr>
                        <a:t>20-Apr</a:t>
                      </a:r>
                      <a:endParaRPr lang="en-US" sz="2000" dirty="0">
                        <a:latin typeface="Times New Roman" pitchFamily="18" charset="0"/>
                        <a:cs typeface="Times New Roman" pitchFamily="18" charset="0"/>
                      </a:endParaRPr>
                    </a:p>
                  </a:txBody>
                  <a:tcPr marL="71993" marR="71993" marT="35997" marB="35997"/>
                </a:tc>
                <a:tc>
                  <a:txBody>
                    <a:bodyPr/>
                    <a:lstStyle/>
                    <a:p>
                      <a:pPr algn="ctr"/>
                      <a:r>
                        <a:rPr lang="en-US" sz="2000" dirty="0" smtClean="0">
                          <a:latin typeface="Times New Roman" pitchFamily="18" charset="0"/>
                          <a:cs typeface="Times New Roman" pitchFamily="18" charset="0"/>
                        </a:rPr>
                        <a:t>Mg</a:t>
                      </a:r>
                      <a:endParaRPr lang="en-US" sz="2000" dirty="0">
                        <a:latin typeface="Times New Roman" pitchFamily="18" charset="0"/>
                        <a:cs typeface="Times New Roman" pitchFamily="18" charset="0"/>
                      </a:endParaRPr>
                    </a:p>
                  </a:txBody>
                  <a:tcPr marL="71993" marR="71993" marT="35997" marB="35997"/>
                </a:tc>
                <a:tc>
                  <a:txBody>
                    <a:bodyPr/>
                    <a:lstStyle/>
                    <a:p>
                      <a:pPr algn="ctr"/>
                      <a:r>
                        <a:rPr lang="en-US" sz="2000" dirty="0" smtClean="0">
                          <a:latin typeface="Times New Roman" pitchFamily="18" charset="0"/>
                          <a:cs typeface="Times New Roman" pitchFamily="18" charset="0"/>
                        </a:rPr>
                        <a:t>1965</a:t>
                      </a:r>
                      <a:endParaRPr lang="en-US" sz="2000" dirty="0">
                        <a:latin typeface="Times New Roman" pitchFamily="18" charset="0"/>
                        <a:cs typeface="Times New Roman" pitchFamily="18" charset="0"/>
                      </a:endParaRPr>
                    </a:p>
                  </a:txBody>
                  <a:tcPr marL="71993" marR="71993" marT="35997" marB="35997"/>
                </a:tc>
              </a:tr>
              <a:tr h="291732">
                <a:tc>
                  <a:txBody>
                    <a:bodyPr/>
                    <a:lstStyle/>
                    <a:p>
                      <a:pPr algn="ctr"/>
                      <a:r>
                        <a:rPr lang="en-US" sz="2000" dirty="0" smtClean="0">
                          <a:latin typeface="Times New Roman" pitchFamily="18" charset="0"/>
                          <a:cs typeface="Times New Roman" pitchFamily="18" charset="0"/>
                        </a:rPr>
                        <a:t>BASF</a:t>
                      </a:r>
                      <a:endParaRPr lang="en-US" sz="2000" dirty="0">
                        <a:latin typeface="Times New Roman" pitchFamily="18" charset="0"/>
                        <a:cs typeface="Times New Roman" pitchFamily="18" charset="0"/>
                      </a:endParaRPr>
                    </a:p>
                  </a:txBody>
                  <a:tcPr marL="71993" marR="71993" marT="35997" marB="35997"/>
                </a:tc>
                <a:tc>
                  <a:txBody>
                    <a:bodyPr/>
                    <a:lstStyle/>
                    <a:p>
                      <a:pPr algn="ctr"/>
                      <a:r>
                        <a:rPr lang="en-US" sz="2000" dirty="0" smtClean="0">
                          <a:latin typeface="Times New Roman" pitchFamily="18" charset="0"/>
                          <a:cs typeface="Times New Roman" pitchFamily="18" charset="0"/>
                        </a:rPr>
                        <a:t>38.5</a:t>
                      </a:r>
                    </a:p>
                  </a:txBody>
                  <a:tcPr marL="71993" marR="71993" marT="35997" marB="35997"/>
                </a:tc>
                <a:tc>
                  <a:txBody>
                    <a:bodyPr/>
                    <a:lstStyle/>
                    <a:p>
                      <a:pPr algn="ctr"/>
                      <a:r>
                        <a:rPr lang="en-US" sz="2000" dirty="0" smtClean="0">
                          <a:latin typeface="Times New Roman" pitchFamily="18" charset="0"/>
                          <a:cs typeface="Times New Roman" pitchFamily="18" charset="0"/>
                        </a:rPr>
                        <a:t>48.8</a:t>
                      </a:r>
                      <a:endParaRPr lang="en-US" sz="2000" dirty="0">
                        <a:latin typeface="Times New Roman" pitchFamily="18" charset="0"/>
                        <a:cs typeface="Times New Roman" pitchFamily="18" charset="0"/>
                      </a:endParaRPr>
                    </a:p>
                  </a:txBody>
                  <a:tcPr marL="71993" marR="71993" marT="35997" marB="35997"/>
                </a:tc>
                <a:tc>
                  <a:txBody>
                    <a:bodyPr/>
                    <a:lstStyle/>
                    <a:p>
                      <a:pPr algn="ctr"/>
                      <a:r>
                        <a:rPr lang="en-US" sz="2000" dirty="0" smtClean="0">
                          <a:latin typeface="Times New Roman" pitchFamily="18" charset="0"/>
                          <a:cs typeface="Times New Roman" pitchFamily="18" charset="0"/>
                        </a:rPr>
                        <a:t>12.9</a:t>
                      </a:r>
                      <a:endParaRPr lang="en-US" sz="2000" dirty="0">
                        <a:latin typeface="Times New Roman" pitchFamily="18" charset="0"/>
                        <a:cs typeface="Times New Roman" pitchFamily="18" charset="0"/>
                      </a:endParaRPr>
                    </a:p>
                  </a:txBody>
                  <a:tcPr marL="71993" marR="71993" marT="35997" marB="35997"/>
                </a:tc>
                <a:tc>
                  <a:txBody>
                    <a:bodyPr/>
                    <a:lstStyle/>
                    <a:p>
                      <a:pPr algn="ctr"/>
                      <a:endParaRPr lang="en-US" sz="2000" dirty="0">
                        <a:latin typeface="Times New Roman" pitchFamily="18" charset="0"/>
                        <a:cs typeface="Times New Roman" pitchFamily="18" charset="0"/>
                      </a:endParaRPr>
                    </a:p>
                  </a:txBody>
                  <a:tcPr marL="71993" marR="71993" marT="35997" marB="35997"/>
                </a:tc>
                <a:tc>
                  <a:txBody>
                    <a:bodyPr/>
                    <a:lstStyle/>
                    <a:p>
                      <a:pPr algn="ctr"/>
                      <a:r>
                        <a:rPr lang="en-US" sz="2000" dirty="0" smtClean="0">
                          <a:latin typeface="Times New Roman" pitchFamily="18" charset="0"/>
                          <a:cs typeface="Times New Roman" pitchFamily="18" charset="0"/>
                        </a:rPr>
                        <a:t>1978</a:t>
                      </a:r>
                      <a:endParaRPr lang="en-US" sz="2000" dirty="0">
                        <a:latin typeface="Times New Roman" pitchFamily="18" charset="0"/>
                        <a:cs typeface="Times New Roman" pitchFamily="18" charset="0"/>
                      </a:endParaRPr>
                    </a:p>
                  </a:txBody>
                  <a:tcPr marL="71993" marR="71993" marT="35997" marB="35997"/>
                </a:tc>
              </a:tr>
              <a:tr h="763544">
                <a:tc>
                  <a:txBody>
                    <a:bodyPr/>
                    <a:lstStyle/>
                    <a:p>
                      <a:pPr algn="ctr"/>
                      <a:r>
                        <a:rPr lang="en-US" sz="2000" dirty="0" smtClean="0">
                          <a:latin typeface="Times New Roman" pitchFamily="18" charset="0"/>
                          <a:cs typeface="Times New Roman" pitchFamily="18" charset="0"/>
                        </a:rPr>
                        <a:t>Shell</a:t>
                      </a:r>
                      <a:endParaRPr lang="en-US" sz="2000" dirty="0">
                        <a:latin typeface="Times New Roman" pitchFamily="18" charset="0"/>
                        <a:cs typeface="Times New Roman" pitchFamily="18" charset="0"/>
                      </a:endParaRPr>
                    </a:p>
                  </a:txBody>
                  <a:tcPr marL="71993" marR="71993" marT="35997" marB="35997"/>
                </a:tc>
                <a:tc>
                  <a:txBody>
                    <a:bodyPr/>
                    <a:lstStyle/>
                    <a:p>
                      <a:pPr algn="ctr"/>
                      <a:r>
                        <a:rPr lang="en-US" sz="2000" dirty="0" smtClean="0">
                          <a:latin typeface="Times New Roman" pitchFamily="18" charset="0"/>
                          <a:cs typeface="Times New Roman" pitchFamily="18" charset="0"/>
                        </a:rPr>
                        <a:t>71</a:t>
                      </a:r>
                      <a:endParaRPr lang="en-US" sz="2000" dirty="0">
                        <a:latin typeface="Times New Roman" pitchFamily="18" charset="0"/>
                        <a:cs typeface="Times New Roman" pitchFamily="18" charset="0"/>
                      </a:endParaRPr>
                    </a:p>
                  </a:txBody>
                  <a:tcPr marL="71993" marR="71993" marT="35997" marB="35997"/>
                </a:tc>
                <a:tc>
                  <a:txBody>
                    <a:bodyPr/>
                    <a:lstStyle/>
                    <a:p>
                      <a:pPr algn="ctr"/>
                      <a:r>
                        <a:rPr lang="en-US" sz="2000" dirty="0" smtClean="0">
                          <a:latin typeface="Times New Roman" pitchFamily="18" charset="0"/>
                          <a:cs typeface="Times New Roman" pitchFamily="18" charset="0"/>
                        </a:rPr>
                        <a:t>24</a:t>
                      </a:r>
                      <a:endParaRPr lang="en-US" sz="2000" dirty="0">
                        <a:latin typeface="Times New Roman" pitchFamily="18" charset="0"/>
                        <a:cs typeface="Times New Roman" pitchFamily="18" charset="0"/>
                      </a:endParaRPr>
                    </a:p>
                  </a:txBody>
                  <a:tcPr marL="71993" marR="71993" marT="35997" marB="35997"/>
                </a:tc>
                <a:tc>
                  <a:txBody>
                    <a:bodyPr/>
                    <a:lstStyle/>
                    <a:p>
                      <a:pPr algn="ctr"/>
                      <a:endParaRPr lang="en-US" sz="2000" dirty="0">
                        <a:latin typeface="Times New Roman" pitchFamily="18" charset="0"/>
                        <a:cs typeface="Times New Roman" pitchFamily="18" charset="0"/>
                      </a:endParaRPr>
                    </a:p>
                  </a:txBody>
                  <a:tcPr marL="71993" marR="71993" marT="35997" marB="35997"/>
                </a:tc>
                <a:tc>
                  <a:txBody>
                    <a:bodyPr/>
                    <a:lstStyle/>
                    <a:p>
                      <a:pPr algn="ctr"/>
                      <a:r>
                        <a:rPr lang="en-US" sz="1200" dirty="0" smtClean="0">
                          <a:latin typeface="Times New Roman" pitchFamily="18" charset="0"/>
                          <a:cs typeface="Times New Roman" pitchFamily="18" charset="0"/>
                        </a:rPr>
                        <a:t>Rare Earth oxides-5</a:t>
                      </a:r>
                      <a:endParaRPr lang="en-US" sz="1200" dirty="0">
                        <a:latin typeface="Times New Roman" pitchFamily="18" charset="0"/>
                        <a:cs typeface="Times New Roman" pitchFamily="18" charset="0"/>
                      </a:endParaRPr>
                    </a:p>
                  </a:txBody>
                  <a:tcPr marL="71993" marR="71993" marT="35997" marB="35997"/>
                </a:tc>
                <a:tc>
                  <a:txBody>
                    <a:bodyPr/>
                    <a:lstStyle/>
                    <a:p>
                      <a:pPr algn="ctr"/>
                      <a:r>
                        <a:rPr lang="en-US" sz="2000" dirty="0" smtClean="0">
                          <a:latin typeface="Times New Roman" pitchFamily="18" charset="0"/>
                          <a:cs typeface="Times New Roman" pitchFamily="18" charset="0"/>
                        </a:rPr>
                        <a:t>1973</a:t>
                      </a:r>
                      <a:endParaRPr lang="en-US" sz="2000" dirty="0">
                        <a:latin typeface="Times New Roman" pitchFamily="18" charset="0"/>
                        <a:cs typeface="Times New Roman" pitchFamily="18" charset="0"/>
                      </a:endParaRPr>
                    </a:p>
                  </a:txBody>
                  <a:tcPr marL="71993" marR="71993" marT="35997" marB="35997"/>
                </a:tc>
              </a:tr>
              <a:tr h="291732">
                <a:tc>
                  <a:txBody>
                    <a:bodyPr/>
                    <a:lstStyle/>
                    <a:p>
                      <a:pPr algn="ctr"/>
                      <a:r>
                        <a:rPr lang="en-US" sz="2000" dirty="0" err="1" smtClean="0">
                          <a:latin typeface="Times New Roman" pitchFamily="18" charset="0"/>
                          <a:cs typeface="Times New Roman" pitchFamily="18" charset="0"/>
                        </a:rPr>
                        <a:t>Sud</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shemie</a:t>
                      </a:r>
                      <a:endParaRPr lang="en-US" sz="2000" dirty="0">
                        <a:latin typeface="Times New Roman" pitchFamily="18" charset="0"/>
                        <a:cs typeface="Times New Roman" pitchFamily="18" charset="0"/>
                      </a:endParaRPr>
                    </a:p>
                  </a:txBody>
                  <a:tcPr marL="71993" marR="71993" marT="35997" marB="35997"/>
                </a:tc>
                <a:tc>
                  <a:txBody>
                    <a:bodyPr/>
                    <a:lstStyle/>
                    <a:p>
                      <a:pPr algn="ctr"/>
                      <a:r>
                        <a:rPr lang="en-US" sz="2000" dirty="0" smtClean="0">
                          <a:latin typeface="Times New Roman" pitchFamily="18" charset="0"/>
                          <a:cs typeface="Times New Roman" pitchFamily="18" charset="0"/>
                        </a:rPr>
                        <a:t>65</a:t>
                      </a:r>
                      <a:endParaRPr lang="en-US" sz="2000" dirty="0">
                        <a:latin typeface="Times New Roman" pitchFamily="18" charset="0"/>
                        <a:cs typeface="Times New Roman" pitchFamily="18" charset="0"/>
                      </a:endParaRPr>
                    </a:p>
                  </a:txBody>
                  <a:tcPr marL="71993" marR="71993" marT="35997" marB="35997"/>
                </a:tc>
                <a:tc>
                  <a:txBody>
                    <a:bodyPr/>
                    <a:lstStyle/>
                    <a:p>
                      <a:pPr algn="ctr"/>
                      <a:r>
                        <a:rPr lang="en-US" sz="2000" dirty="0" smtClean="0">
                          <a:latin typeface="Times New Roman" pitchFamily="18" charset="0"/>
                          <a:cs typeface="Times New Roman" pitchFamily="18" charset="0"/>
                        </a:rPr>
                        <a:t>22</a:t>
                      </a:r>
                      <a:endParaRPr lang="en-US" sz="2000" dirty="0">
                        <a:latin typeface="Times New Roman" pitchFamily="18" charset="0"/>
                        <a:cs typeface="Times New Roman" pitchFamily="18" charset="0"/>
                      </a:endParaRPr>
                    </a:p>
                  </a:txBody>
                  <a:tcPr marL="71993" marR="71993" marT="35997" marB="35997"/>
                </a:tc>
                <a:tc>
                  <a:txBody>
                    <a:bodyPr/>
                    <a:lstStyle/>
                    <a:p>
                      <a:pPr algn="ctr"/>
                      <a:r>
                        <a:rPr lang="en-US" sz="2000" dirty="0" smtClean="0">
                          <a:latin typeface="Times New Roman" pitchFamily="18" charset="0"/>
                          <a:cs typeface="Times New Roman" pitchFamily="18" charset="0"/>
                        </a:rPr>
                        <a:t>12</a:t>
                      </a:r>
                      <a:endParaRPr lang="en-US" sz="2000" dirty="0">
                        <a:latin typeface="Times New Roman" pitchFamily="18" charset="0"/>
                        <a:cs typeface="Times New Roman" pitchFamily="18" charset="0"/>
                      </a:endParaRPr>
                    </a:p>
                  </a:txBody>
                  <a:tcPr marL="71993" marR="71993" marT="35997" marB="35997"/>
                </a:tc>
                <a:tc>
                  <a:txBody>
                    <a:bodyPr/>
                    <a:lstStyle/>
                    <a:p>
                      <a:pPr algn="ctr"/>
                      <a:endParaRPr lang="en-US" sz="2000" dirty="0">
                        <a:latin typeface="Times New Roman" pitchFamily="18" charset="0"/>
                        <a:cs typeface="Times New Roman" pitchFamily="18" charset="0"/>
                      </a:endParaRPr>
                    </a:p>
                  </a:txBody>
                  <a:tcPr marL="71993" marR="71993" marT="35997" marB="35997"/>
                </a:tc>
                <a:tc>
                  <a:txBody>
                    <a:bodyPr/>
                    <a:lstStyle/>
                    <a:p>
                      <a:pPr algn="ctr"/>
                      <a:r>
                        <a:rPr lang="en-US" sz="2000" dirty="0" smtClean="0">
                          <a:latin typeface="Times New Roman" pitchFamily="18" charset="0"/>
                          <a:cs typeface="Times New Roman" pitchFamily="18" charset="0"/>
                        </a:rPr>
                        <a:t>1987</a:t>
                      </a:r>
                      <a:endParaRPr lang="en-US" sz="2000" dirty="0">
                        <a:latin typeface="Times New Roman" pitchFamily="18" charset="0"/>
                        <a:cs typeface="Times New Roman" pitchFamily="18" charset="0"/>
                      </a:endParaRPr>
                    </a:p>
                  </a:txBody>
                  <a:tcPr marL="71993" marR="71993" marT="35997" marB="35997"/>
                </a:tc>
              </a:tr>
              <a:tr h="527723">
                <a:tc>
                  <a:txBody>
                    <a:bodyPr/>
                    <a:lstStyle/>
                    <a:p>
                      <a:pPr algn="ctr"/>
                      <a:r>
                        <a:rPr lang="en-US" sz="2000" dirty="0" err="1" smtClean="0">
                          <a:latin typeface="Times New Roman" pitchFamily="18" charset="0"/>
                          <a:cs typeface="Times New Roman" pitchFamily="18" charset="0"/>
                        </a:rPr>
                        <a:t>Dupont</a:t>
                      </a:r>
                      <a:endParaRPr lang="en-US" sz="2000" dirty="0">
                        <a:latin typeface="Times New Roman" pitchFamily="18" charset="0"/>
                        <a:cs typeface="Times New Roman" pitchFamily="18" charset="0"/>
                      </a:endParaRPr>
                    </a:p>
                  </a:txBody>
                  <a:tcPr marL="71993" marR="71993" marT="35997" marB="35997"/>
                </a:tc>
                <a:tc>
                  <a:txBody>
                    <a:bodyPr/>
                    <a:lstStyle/>
                    <a:p>
                      <a:pPr algn="ctr"/>
                      <a:r>
                        <a:rPr lang="en-US" sz="2000" dirty="0" smtClean="0">
                          <a:latin typeface="Times New Roman" pitchFamily="18" charset="0"/>
                          <a:cs typeface="Times New Roman" pitchFamily="18" charset="0"/>
                        </a:rPr>
                        <a:t>50</a:t>
                      </a:r>
                      <a:endParaRPr lang="en-US" sz="2000" dirty="0">
                        <a:latin typeface="Times New Roman" pitchFamily="18" charset="0"/>
                        <a:cs typeface="Times New Roman" pitchFamily="18" charset="0"/>
                      </a:endParaRPr>
                    </a:p>
                  </a:txBody>
                  <a:tcPr marL="71993" marR="71993" marT="35997" marB="35997"/>
                </a:tc>
                <a:tc>
                  <a:txBody>
                    <a:bodyPr/>
                    <a:lstStyle/>
                    <a:p>
                      <a:pPr algn="ctr"/>
                      <a:r>
                        <a:rPr lang="en-US" sz="2000" dirty="0" smtClean="0">
                          <a:latin typeface="Times New Roman" pitchFamily="18" charset="0"/>
                          <a:cs typeface="Times New Roman" pitchFamily="18" charset="0"/>
                        </a:rPr>
                        <a:t>19</a:t>
                      </a:r>
                      <a:endParaRPr lang="en-US" sz="2000" dirty="0">
                        <a:latin typeface="Times New Roman" pitchFamily="18" charset="0"/>
                        <a:cs typeface="Times New Roman" pitchFamily="18" charset="0"/>
                      </a:endParaRPr>
                    </a:p>
                  </a:txBody>
                  <a:tcPr marL="71993" marR="71993" marT="35997" marB="35997"/>
                </a:tc>
                <a:tc>
                  <a:txBody>
                    <a:bodyPr/>
                    <a:lstStyle/>
                    <a:p>
                      <a:pPr algn="ctr"/>
                      <a:r>
                        <a:rPr lang="en-US" sz="2000" dirty="0" smtClean="0">
                          <a:latin typeface="Times New Roman" pitchFamily="18" charset="0"/>
                          <a:cs typeface="Times New Roman" pitchFamily="18" charset="0"/>
                        </a:rPr>
                        <a:t>31</a:t>
                      </a:r>
                      <a:endParaRPr lang="en-US" sz="2000" dirty="0">
                        <a:latin typeface="Times New Roman" pitchFamily="18" charset="0"/>
                        <a:cs typeface="Times New Roman" pitchFamily="18" charset="0"/>
                      </a:endParaRPr>
                    </a:p>
                  </a:txBody>
                  <a:tcPr marL="71993" marR="71993" marT="35997" marB="35997"/>
                </a:tc>
                <a:tc>
                  <a:txBody>
                    <a:bodyPr/>
                    <a:lstStyle/>
                    <a:p>
                      <a:pPr algn="ctr"/>
                      <a:endParaRPr lang="en-US" sz="2000" dirty="0">
                        <a:latin typeface="Times New Roman" pitchFamily="18" charset="0"/>
                        <a:cs typeface="Times New Roman" pitchFamily="18" charset="0"/>
                      </a:endParaRPr>
                    </a:p>
                  </a:txBody>
                  <a:tcPr marL="71993" marR="71993" marT="35997" marB="35997"/>
                </a:tc>
                <a:tc>
                  <a:txBody>
                    <a:bodyPr/>
                    <a:lstStyle/>
                    <a:p>
                      <a:pPr algn="ctr"/>
                      <a:r>
                        <a:rPr lang="en-US" sz="2000" dirty="0" smtClean="0">
                          <a:latin typeface="Times New Roman" pitchFamily="18" charset="0"/>
                          <a:cs typeface="Times New Roman" pitchFamily="18" charset="0"/>
                        </a:rPr>
                        <a:t>None found</a:t>
                      </a:r>
                      <a:endParaRPr lang="en-US" sz="2000" dirty="0">
                        <a:latin typeface="Times New Roman" pitchFamily="18" charset="0"/>
                        <a:cs typeface="Times New Roman" pitchFamily="18" charset="0"/>
                      </a:endParaRPr>
                    </a:p>
                  </a:txBody>
                  <a:tcPr marL="71993" marR="71993" marT="35997" marB="35997"/>
                </a:tc>
              </a:tr>
              <a:tr h="527723">
                <a:tc>
                  <a:txBody>
                    <a:bodyPr/>
                    <a:lstStyle/>
                    <a:p>
                      <a:pPr algn="ctr"/>
                      <a:r>
                        <a:rPr lang="en-US" sz="2000" dirty="0" smtClean="0">
                          <a:latin typeface="Times New Roman" pitchFamily="18" charset="0"/>
                          <a:cs typeface="Times New Roman" pitchFamily="18" charset="0"/>
                        </a:rPr>
                        <a:t>United catalysts</a:t>
                      </a:r>
                      <a:endParaRPr lang="en-US" sz="2000" dirty="0">
                        <a:latin typeface="Times New Roman" pitchFamily="18" charset="0"/>
                        <a:cs typeface="Times New Roman" pitchFamily="18" charset="0"/>
                      </a:endParaRPr>
                    </a:p>
                  </a:txBody>
                  <a:tcPr marL="71993" marR="71993" marT="35997" marB="35997"/>
                </a:tc>
                <a:tc>
                  <a:txBody>
                    <a:bodyPr/>
                    <a:lstStyle/>
                    <a:p>
                      <a:pPr algn="ctr"/>
                      <a:r>
                        <a:rPr lang="en-US" sz="2000" dirty="0" smtClean="0">
                          <a:latin typeface="Times New Roman" pitchFamily="18" charset="0"/>
                          <a:cs typeface="Times New Roman" pitchFamily="18" charset="0"/>
                        </a:rPr>
                        <a:t>62</a:t>
                      </a:r>
                      <a:endParaRPr lang="en-US" sz="2000" dirty="0">
                        <a:latin typeface="Times New Roman" pitchFamily="18" charset="0"/>
                        <a:cs typeface="Times New Roman" pitchFamily="18" charset="0"/>
                      </a:endParaRPr>
                    </a:p>
                  </a:txBody>
                  <a:tcPr marL="71993" marR="71993" marT="35997" marB="35997"/>
                </a:tc>
                <a:tc>
                  <a:txBody>
                    <a:bodyPr/>
                    <a:lstStyle/>
                    <a:p>
                      <a:pPr algn="ctr"/>
                      <a:r>
                        <a:rPr lang="en-US" sz="2000" dirty="0" smtClean="0">
                          <a:latin typeface="Times New Roman" pitchFamily="18" charset="0"/>
                          <a:cs typeface="Times New Roman" pitchFamily="18" charset="0"/>
                        </a:rPr>
                        <a:t>21</a:t>
                      </a:r>
                      <a:endParaRPr lang="en-US" sz="2000" dirty="0">
                        <a:latin typeface="Times New Roman" pitchFamily="18" charset="0"/>
                        <a:cs typeface="Times New Roman" pitchFamily="18" charset="0"/>
                      </a:endParaRPr>
                    </a:p>
                  </a:txBody>
                  <a:tcPr marL="71993" marR="71993" marT="35997" marB="35997"/>
                </a:tc>
                <a:tc>
                  <a:txBody>
                    <a:bodyPr/>
                    <a:lstStyle/>
                    <a:p>
                      <a:pPr algn="ctr"/>
                      <a:r>
                        <a:rPr lang="en-US" sz="2000" dirty="0" smtClean="0">
                          <a:latin typeface="Times New Roman" pitchFamily="18" charset="0"/>
                          <a:cs typeface="Times New Roman" pitchFamily="18" charset="0"/>
                        </a:rPr>
                        <a:t>17</a:t>
                      </a:r>
                      <a:endParaRPr lang="en-US" sz="2000" dirty="0">
                        <a:latin typeface="Times New Roman" pitchFamily="18" charset="0"/>
                        <a:cs typeface="Times New Roman" pitchFamily="18" charset="0"/>
                      </a:endParaRPr>
                    </a:p>
                  </a:txBody>
                  <a:tcPr marL="71993" marR="71993" marT="35997" marB="35997"/>
                </a:tc>
                <a:tc>
                  <a:txBody>
                    <a:bodyPr/>
                    <a:lstStyle/>
                    <a:p>
                      <a:pPr algn="ctr"/>
                      <a:endParaRPr lang="en-US" sz="2000" dirty="0">
                        <a:latin typeface="Times New Roman" pitchFamily="18" charset="0"/>
                        <a:cs typeface="Times New Roman" pitchFamily="18" charset="0"/>
                      </a:endParaRPr>
                    </a:p>
                  </a:txBody>
                  <a:tcPr marL="71993" marR="71993" marT="35997" marB="35997"/>
                </a:tc>
                <a:tc>
                  <a:txBody>
                    <a:bodyPr/>
                    <a:lstStyle/>
                    <a:p>
                      <a:pPr algn="ctr"/>
                      <a:r>
                        <a:rPr lang="en-US" sz="2000" dirty="0" smtClean="0">
                          <a:latin typeface="Times New Roman" pitchFamily="18" charset="0"/>
                          <a:cs typeface="Times New Roman" pitchFamily="18" charset="0"/>
                        </a:rPr>
                        <a:t>None found</a:t>
                      </a:r>
                      <a:endParaRPr lang="en-US" sz="2000" dirty="0">
                        <a:latin typeface="Times New Roman" pitchFamily="18" charset="0"/>
                        <a:cs typeface="Times New Roman" pitchFamily="18" charset="0"/>
                      </a:endParaRPr>
                    </a:p>
                  </a:txBody>
                  <a:tcPr marL="71993" marR="71993" marT="35997" marB="35997"/>
                </a:tc>
              </a:tr>
              <a:tr h="763714">
                <a:tc>
                  <a:txBody>
                    <a:bodyPr/>
                    <a:lstStyle/>
                    <a:p>
                      <a:pPr algn="ctr"/>
                      <a:r>
                        <a:rPr lang="en-US" sz="2000" dirty="0" err="1" smtClean="0">
                          <a:latin typeface="Times New Roman" pitchFamily="18" charset="0"/>
                          <a:cs typeface="Times New Roman" pitchFamily="18" charset="0"/>
                        </a:rPr>
                        <a:t>Haldor</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Topsoe</a:t>
                      </a:r>
                      <a:r>
                        <a:rPr lang="en-US" sz="2000" dirty="0" smtClean="0">
                          <a:latin typeface="Times New Roman" pitchFamily="18" charset="0"/>
                          <a:cs typeface="Times New Roman" pitchFamily="18" charset="0"/>
                        </a:rPr>
                        <a:t> (MK-121)</a:t>
                      </a:r>
                      <a:endParaRPr lang="en-US" sz="2000" dirty="0">
                        <a:latin typeface="Times New Roman" pitchFamily="18" charset="0"/>
                        <a:cs typeface="Times New Roman" pitchFamily="18" charset="0"/>
                      </a:endParaRPr>
                    </a:p>
                  </a:txBody>
                  <a:tcPr marL="71993" marR="71993" marT="35997" marB="35997"/>
                </a:tc>
                <a:tc>
                  <a:txBody>
                    <a:bodyPr/>
                    <a:lstStyle/>
                    <a:p>
                      <a:pPr algn="ctr"/>
                      <a:r>
                        <a:rPr lang="en-US" sz="2000" dirty="0" smtClean="0">
                          <a:latin typeface="Times New Roman" pitchFamily="18" charset="0"/>
                          <a:cs typeface="Times New Roman" pitchFamily="18" charset="0"/>
                        </a:rPr>
                        <a:t>&gt;55</a:t>
                      </a:r>
                      <a:endParaRPr lang="en-US" sz="2000" dirty="0">
                        <a:latin typeface="Times New Roman" pitchFamily="18" charset="0"/>
                        <a:cs typeface="Times New Roman" pitchFamily="18" charset="0"/>
                      </a:endParaRPr>
                    </a:p>
                  </a:txBody>
                  <a:tcPr marL="71993" marR="71993" marT="35997" marB="35997"/>
                </a:tc>
                <a:tc>
                  <a:txBody>
                    <a:bodyPr/>
                    <a:lstStyle/>
                    <a:p>
                      <a:pPr algn="ctr"/>
                      <a:r>
                        <a:rPr lang="en-US" sz="2000" dirty="0" smtClean="0">
                          <a:latin typeface="Times New Roman" pitchFamily="18" charset="0"/>
                          <a:cs typeface="Times New Roman" pitchFamily="18" charset="0"/>
                        </a:rPr>
                        <a:t>21-25</a:t>
                      </a:r>
                      <a:endParaRPr lang="en-US" sz="2000" dirty="0">
                        <a:latin typeface="Times New Roman" pitchFamily="18" charset="0"/>
                        <a:cs typeface="Times New Roman" pitchFamily="18" charset="0"/>
                      </a:endParaRPr>
                    </a:p>
                  </a:txBody>
                  <a:tcPr marL="71993" marR="71993" marT="35997" marB="35997"/>
                </a:tc>
                <a:tc>
                  <a:txBody>
                    <a:bodyPr/>
                    <a:lstStyle/>
                    <a:p>
                      <a:pPr algn="ctr"/>
                      <a:r>
                        <a:rPr lang="en-US" sz="2000" dirty="0" smtClean="0">
                          <a:latin typeface="Times New Roman" pitchFamily="18" charset="0"/>
                          <a:cs typeface="Times New Roman" pitchFamily="18" charset="0"/>
                        </a:rPr>
                        <a:t>10-Aug</a:t>
                      </a:r>
                      <a:endParaRPr lang="en-US" sz="2000" dirty="0">
                        <a:latin typeface="Times New Roman" pitchFamily="18" charset="0"/>
                        <a:cs typeface="Times New Roman" pitchFamily="18" charset="0"/>
                      </a:endParaRPr>
                    </a:p>
                  </a:txBody>
                  <a:tcPr marL="71993" marR="71993" marT="35997" marB="35997"/>
                </a:tc>
                <a:tc>
                  <a:txBody>
                    <a:bodyPr/>
                    <a:lstStyle/>
                    <a:p>
                      <a:pPr algn="ctr"/>
                      <a:endParaRPr lang="en-US" sz="2000" dirty="0">
                        <a:latin typeface="Times New Roman" pitchFamily="18" charset="0"/>
                        <a:cs typeface="Times New Roman" pitchFamily="18" charset="0"/>
                      </a:endParaRPr>
                    </a:p>
                  </a:txBody>
                  <a:tcPr marL="71993" marR="71993" marT="35997" marB="35997"/>
                </a:tc>
                <a:tc>
                  <a:txBody>
                    <a:bodyPr/>
                    <a:lstStyle/>
                    <a:p>
                      <a:pPr algn="ctr"/>
                      <a:r>
                        <a:rPr lang="en-US" sz="2000" dirty="0" smtClean="0">
                          <a:latin typeface="Times New Roman" pitchFamily="18" charset="0"/>
                          <a:cs typeface="Times New Roman" pitchFamily="18" charset="0"/>
                        </a:rPr>
                        <a:t>None found</a:t>
                      </a:r>
                      <a:endParaRPr lang="en-US" sz="2000" dirty="0">
                        <a:latin typeface="Times New Roman" pitchFamily="18" charset="0"/>
                        <a:cs typeface="Times New Roman" pitchFamily="18" charset="0"/>
                      </a:endParaRPr>
                    </a:p>
                  </a:txBody>
                  <a:tcPr marL="71993" marR="71993" marT="35997" marB="35997"/>
                </a:tc>
              </a:tr>
            </a:tbl>
          </a:graphicData>
        </a:graphic>
      </p:graphicFrame>
      <p:sp>
        <p:nvSpPr>
          <p:cNvPr id="3" name="Slide Number Placeholder 2"/>
          <p:cNvSpPr>
            <a:spLocks noGrp="1"/>
          </p:cNvSpPr>
          <p:nvPr>
            <p:ph type="sldNum" sz="quarter" idx="12"/>
          </p:nvPr>
        </p:nvSpPr>
        <p:spPr/>
        <p:txBody>
          <a:bodyPr/>
          <a:lstStyle/>
          <a:p>
            <a:fld id="{3F3476E6-54EB-4A4F-B640-345EC6B01BCA}" type="slidenum">
              <a:rPr lang="en-US" smtClean="0"/>
              <a:pPr/>
              <a:t>24</a:t>
            </a:fld>
            <a:endParaRPr lang="en-US"/>
          </a:p>
        </p:txBody>
      </p:sp>
    </p:spTree>
    <p:extLst>
      <p:ext uri="{BB962C8B-B14F-4D97-AF65-F5344CB8AC3E}">
        <p14:creationId xmlns:p14="http://schemas.microsoft.com/office/powerpoint/2010/main" val="1462746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9966" y="122416"/>
            <a:ext cx="6479382" cy="777722"/>
          </a:xfrm>
        </p:spPr>
        <p:txBody>
          <a:bodyPr>
            <a:normAutofit/>
          </a:bodyPr>
          <a:lstStyle/>
          <a:p>
            <a:pPr algn="ctr"/>
            <a:r>
              <a:rPr lang="en-US" sz="2834" dirty="0">
                <a:latin typeface="Times New Roman" panose="02020603050405020304" pitchFamily="18" charset="0"/>
                <a:cs typeface="Times New Roman" panose="02020603050405020304" pitchFamily="18" charset="0"/>
              </a:rPr>
              <a:t>Synthesis of Dimethyl ether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0099076"/>
              </p:ext>
            </p:extLst>
          </p:nvPr>
        </p:nvGraphicFramePr>
        <p:xfrm>
          <a:off x="143273" y="828129"/>
          <a:ext cx="7056039" cy="4369267"/>
        </p:xfrm>
        <a:graphic>
          <a:graphicData uri="http://schemas.openxmlformats.org/drawingml/2006/table">
            <a:tbl>
              <a:tblPr firstRow="1" firstCol="1" bandRow="1">
                <a:tableStyleId>{5C22544A-7EE6-4342-B048-85BDC9FD1C3A}</a:tableStyleId>
              </a:tblPr>
              <a:tblGrid>
                <a:gridCol w="1932010"/>
                <a:gridCol w="2004012"/>
                <a:gridCol w="1117505"/>
                <a:gridCol w="1226916"/>
                <a:gridCol w="775596"/>
              </a:tblGrid>
              <a:tr h="553204">
                <a:tc rowSpan="2">
                  <a:txBody>
                    <a:bodyPr/>
                    <a:lstStyle/>
                    <a:p>
                      <a:pPr indent="114935" algn="ctr">
                        <a:lnSpc>
                          <a:spcPct val="115000"/>
                        </a:lnSpc>
                        <a:spcAft>
                          <a:spcPts val="0"/>
                        </a:spcAft>
                      </a:pPr>
                      <a:r>
                        <a:rPr lang="en-US" sz="2000" b="1" dirty="0">
                          <a:effectLst/>
                          <a:latin typeface="Times New Roman" pitchFamily="18" charset="0"/>
                          <a:cs typeface="Times New Roman" pitchFamily="18" charset="0"/>
                        </a:rPr>
                        <a:t>Catalyst </a:t>
                      </a:r>
                      <a:endParaRPr lang="en-US" sz="2000" b="1" dirty="0">
                        <a:solidFill>
                          <a:srgbClr val="000000"/>
                        </a:solidFill>
                        <a:effectLst/>
                        <a:latin typeface="Times New Roman" pitchFamily="18" charset="0"/>
                        <a:ea typeface="Times New Roman" panose="02020603050405020304" pitchFamily="18" charset="0"/>
                        <a:cs typeface="Times New Roman" pitchFamily="18" charset="0"/>
                      </a:endParaRPr>
                    </a:p>
                  </a:txBody>
                  <a:tcPr marL="0" marR="57495" marT="0" marB="0" anchor="b"/>
                </a:tc>
                <a:tc rowSpan="2">
                  <a:txBody>
                    <a:bodyPr/>
                    <a:lstStyle/>
                    <a:p>
                      <a:pPr indent="114935" algn="l">
                        <a:lnSpc>
                          <a:spcPct val="115000"/>
                        </a:lnSpc>
                        <a:spcAft>
                          <a:spcPts val="0"/>
                        </a:spcAft>
                      </a:pPr>
                      <a:r>
                        <a:rPr lang="en-US" sz="2000" b="1" dirty="0">
                          <a:effectLst/>
                          <a:latin typeface="Times New Roman" pitchFamily="18" charset="0"/>
                          <a:cs typeface="Times New Roman" pitchFamily="18" charset="0"/>
                        </a:rPr>
                        <a:t>CO</a:t>
                      </a:r>
                      <a:r>
                        <a:rPr lang="en-US" sz="2000" b="1" baseline="-25000" dirty="0">
                          <a:effectLst/>
                          <a:latin typeface="Times New Roman" pitchFamily="18" charset="0"/>
                          <a:cs typeface="Times New Roman" pitchFamily="18" charset="0"/>
                        </a:rPr>
                        <a:t>2</a:t>
                      </a:r>
                      <a:r>
                        <a:rPr lang="en-US" sz="2000" b="1" dirty="0">
                          <a:effectLst/>
                          <a:latin typeface="Times New Roman" pitchFamily="18" charset="0"/>
                          <a:cs typeface="Times New Roman" pitchFamily="18" charset="0"/>
                        </a:rPr>
                        <a:t> conversion/</a:t>
                      </a:r>
                      <a:endParaRPr lang="en-US" sz="2000" b="1" dirty="0">
                        <a:solidFill>
                          <a:srgbClr val="000000"/>
                        </a:solidFill>
                        <a:effectLst/>
                        <a:latin typeface="Times New Roman" pitchFamily="18" charset="0"/>
                        <a:ea typeface="Times New Roman" panose="02020603050405020304" pitchFamily="18" charset="0"/>
                        <a:cs typeface="Times New Roman" pitchFamily="18" charset="0"/>
                      </a:endParaRPr>
                    </a:p>
                  </a:txBody>
                  <a:tcPr marL="0" marR="57495" marT="0" marB="0"/>
                </a:tc>
                <a:tc gridSpan="2">
                  <a:txBody>
                    <a:bodyPr/>
                    <a:lstStyle/>
                    <a:p>
                      <a:pPr marL="250190" indent="114935" algn="l">
                        <a:lnSpc>
                          <a:spcPct val="115000"/>
                        </a:lnSpc>
                        <a:spcAft>
                          <a:spcPts val="0"/>
                        </a:spcAft>
                      </a:pPr>
                      <a:r>
                        <a:rPr lang="en-US" sz="2000" b="1">
                          <a:effectLst/>
                          <a:latin typeface="Times New Roman" pitchFamily="18" charset="0"/>
                          <a:cs typeface="Times New Roman" pitchFamily="18" charset="0"/>
                        </a:rPr>
                        <a:t>Selectivity/mol.% </a:t>
                      </a:r>
                      <a:endParaRPr lang="en-US" sz="2000" b="1">
                        <a:solidFill>
                          <a:srgbClr val="000000"/>
                        </a:solidFill>
                        <a:effectLst/>
                        <a:latin typeface="Times New Roman" pitchFamily="18" charset="0"/>
                        <a:ea typeface="Times New Roman" panose="02020603050405020304" pitchFamily="18" charset="0"/>
                        <a:cs typeface="Times New Roman" pitchFamily="18" charset="0"/>
                      </a:endParaRPr>
                    </a:p>
                  </a:txBody>
                  <a:tcPr marL="0" marR="57495" marT="0" marB="0"/>
                </a:tc>
                <a:tc hMerge="1">
                  <a:txBody>
                    <a:bodyPr/>
                    <a:lstStyle/>
                    <a:p>
                      <a:endParaRPr lang="en-US"/>
                    </a:p>
                  </a:txBody>
                  <a:tcPr/>
                </a:tc>
                <a:tc>
                  <a:txBody>
                    <a:bodyPr/>
                    <a:lstStyle/>
                    <a:p>
                      <a:pPr indent="114935" algn="l">
                        <a:lnSpc>
                          <a:spcPct val="115000"/>
                        </a:lnSpc>
                        <a:spcAft>
                          <a:spcPts val="0"/>
                        </a:spcAft>
                      </a:pPr>
                      <a:r>
                        <a:rPr lang="en-US" sz="2000" b="1">
                          <a:effectLst/>
                          <a:latin typeface="Times New Roman" pitchFamily="18" charset="0"/>
                          <a:cs typeface="Times New Roman" pitchFamily="18" charset="0"/>
                        </a:rPr>
                        <a:t> </a:t>
                      </a:r>
                      <a:endParaRPr lang="en-US" sz="2000" b="1">
                        <a:solidFill>
                          <a:srgbClr val="000000"/>
                        </a:solidFill>
                        <a:effectLst/>
                        <a:latin typeface="Times New Roman" pitchFamily="18" charset="0"/>
                        <a:ea typeface="Times New Roman" panose="02020603050405020304" pitchFamily="18" charset="0"/>
                        <a:cs typeface="Times New Roman" pitchFamily="18" charset="0"/>
                      </a:endParaRPr>
                    </a:p>
                  </a:txBody>
                  <a:tcPr marL="0" marR="57495" marT="0" marB="0"/>
                </a:tc>
              </a:tr>
              <a:tr h="94868">
                <a:tc vMerge="1">
                  <a:txBody>
                    <a:bodyPr/>
                    <a:lstStyle/>
                    <a:p>
                      <a:endParaRPr lang="en-US"/>
                    </a:p>
                  </a:txBody>
                  <a:tcPr/>
                </a:tc>
                <a:tc vMerge="1">
                  <a:txBody>
                    <a:bodyPr/>
                    <a:lstStyle/>
                    <a:p>
                      <a:endParaRPr lang="en-US"/>
                    </a:p>
                  </a:txBody>
                  <a:tcPr/>
                </a:tc>
                <a:tc gridSpan="2">
                  <a:txBody>
                    <a:bodyPr/>
                    <a:lstStyle/>
                    <a:p>
                      <a:pPr indent="114935" algn="l">
                        <a:lnSpc>
                          <a:spcPct val="115000"/>
                        </a:lnSpc>
                        <a:spcAft>
                          <a:spcPts val="0"/>
                        </a:spcAft>
                      </a:pPr>
                      <a:r>
                        <a:rPr lang="en-US" sz="2000" b="1">
                          <a:effectLst/>
                          <a:latin typeface="Times New Roman" pitchFamily="18" charset="0"/>
                          <a:cs typeface="Times New Roman" pitchFamily="18" charset="0"/>
                        </a:rPr>
                        <a:t> </a:t>
                      </a:r>
                      <a:endParaRPr lang="en-US" sz="2000" b="1">
                        <a:solidFill>
                          <a:srgbClr val="000000"/>
                        </a:solidFill>
                        <a:effectLst/>
                        <a:latin typeface="Times New Roman" pitchFamily="18" charset="0"/>
                        <a:ea typeface="Times New Roman" panose="02020603050405020304" pitchFamily="18" charset="0"/>
                        <a:cs typeface="Times New Roman" pitchFamily="18" charset="0"/>
                      </a:endParaRPr>
                    </a:p>
                  </a:txBody>
                  <a:tcPr marL="0" marR="57495" marT="0" marB="0"/>
                </a:tc>
                <a:tc hMerge="1">
                  <a:txBody>
                    <a:bodyPr/>
                    <a:lstStyle/>
                    <a:p>
                      <a:endParaRPr lang="en-US"/>
                    </a:p>
                  </a:txBody>
                  <a:tcPr/>
                </a:tc>
                <a:tc>
                  <a:txBody>
                    <a:bodyPr/>
                    <a:lstStyle/>
                    <a:p>
                      <a:pPr indent="114935" algn="l">
                        <a:lnSpc>
                          <a:spcPct val="115000"/>
                        </a:lnSpc>
                        <a:spcAft>
                          <a:spcPts val="0"/>
                        </a:spcAft>
                      </a:pPr>
                      <a:r>
                        <a:rPr lang="en-US" sz="2000" b="1">
                          <a:effectLst/>
                          <a:latin typeface="Times New Roman" pitchFamily="18" charset="0"/>
                          <a:cs typeface="Times New Roman" pitchFamily="18" charset="0"/>
                        </a:rPr>
                        <a:t> </a:t>
                      </a:r>
                      <a:endParaRPr lang="en-US" sz="2000" b="1">
                        <a:solidFill>
                          <a:srgbClr val="000000"/>
                        </a:solidFill>
                        <a:effectLst/>
                        <a:latin typeface="Times New Roman" pitchFamily="18" charset="0"/>
                        <a:ea typeface="Times New Roman" panose="02020603050405020304" pitchFamily="18" charset="0"/>
                        <a:cs typeface="Times New Roman" pitchFamily="18" charset="0"/>
                      </a:endParaRPr>
                    </a:p>
                  </a:txBody>
                  <a:tcPr marL="0" marR="57495" marT="0" marB="0"/>
                </a:tc>
              </a:tr>
              <a:tr h="553204">
                <a:tc>
                  <a:txBody>
                    <a:bodyPr/>
                    <a:lstStyle/>
                    <a:p>
                      <a:pPr indent="114935" algn="l">
                        <a:lnSpc>
                          <a:spcPct val="115000"/>
                        </a:lnSpc>
                        <a:spcAft>
                          <a:spcPts val="0"/>
                        </a:spcAft>
                      </a:pPr>
                      <a:r>
                        <a:rPr lang="en-US" sz="2000" b="1" dirty="0">
                          <a:effectLst/>
                          <a:latin typeface="Times New Roman" pitchFamily="18" charset="0"/>
                          <a:cs typeface="Times New Roman" pitchFamily="18" charset="0"/>
                        </a:rPr>
                        <a:t> </a:t>
                      </a:r>
                      <a:endParaRPr lang="en-US" sz="2000" b="1" dirty="0">
                        <a:solidFill>
                          <a:srgbClr val="000000"/>
                        </a:solidFill>
                        <a:effectLst/>
                        <a:latin typeface="Times New Roman" pitchFamily="18" charset="0"/>
                        <a:ea typeface="Times New Roman" panose="02020603050405020304" pitchFamily="18" charset="0"/>
                        <a:cs typeface="Times New Roman" pitchFamily="18" charset="0"/>
                      </a:endParaRPr>
                    </a:p>
                  </a:txBody>
                  <a:tcPr marL="0" marR="57495" marT="0" marB="0"/>
                </a:tc>
                <a:tc>
                  <a:txBody>
                    <a:bodyPr/>
                    <a:lstStyle/>
                    <a:p>
                      <a:pPr marL="182880" indent="114935" algn="l">
                        <a:lnSpc>
                          <a:spcPct val="115000"/>
                        </a:lnSpc>
                        <a:spcAft>
                          <a:spcPts val="0"/>
                        </a:spcAft>
                      </a:pPr>
                      <a:r>
                        <a:rPr lang="en-US" sz="2000" b="1" dirty="0">
                          <a:effectLst/>
                          <a:latin typeface="Times New Roman" pitchFamily="18" charset="0"/>
                          <a:cs typeface="Times New Roman" pitchFamily="18" charset="0"/>
                        </a:rPr>
                        <a:t>mol.% </a:t>
                      </a:r>
                      <a:endParaRPr lang="en-US" sz="2000" b="1" dirty="0">
                        <a:solidFill>
                          <a:srgbClr val="000000"/>
                        </a:solidFill>
                        <a:effectLst/>
                        <a:latin typeface="Times New Roman" pitchFamily="18" charset="0"/>
                        <a:ea typeface="Times New Roman" panose="02020603050405020304" pitchFamily="18" charset="0"/>
                        <a:cs typeface="Times New Roman" pitchFamily="18" charset="0"/>
                      </a:endParaRPr>
                    </a:p>
                  </a:txBody>
                  <a:tcPr marL="0" marR="57495" marT="0" marB="0"/>
                </a:tc>
                <a:tc>
                  <a:txBody>
                    <a:bodyPr/>
                    <a:lstStyle/>
                    <a:p>
                      <a:pPr indent="114935" algn="l">
                        <a:lnSpc>
                          <a:spcPct val="115000"/>
                        </a:lnSpc>
                        <a:spcAft>
                          <a:spcPts val="0"/>
                        </a:spcAft>
                      </a:pPr>
                      <a:r>
                        <a:rPr lang="en-US" sz="2000" b="1">
                          <a:effectLst/>
                          <a:latin typeface="Times New Roman" pitchFamily="18" charset="0"/>
                          <a:cs typeface="Times New Roman" pitchFamily="18" charset="0"/>
                        </a:rPr>
                        <a:t>DME </a:t>
                      </a:r>
                      <a:endParaRPr lang="en-US" sz="2000" b="1">
                        <a:solidFill>
                          <a:srgbClr val="000000"/>
                        </a:solidFill>
                        <a:effectLst/>
                        <a:latin typeface="Times New Roman" pitchFamily="18" charset="0"/>
                        <a:ea typeface="Times New Roman" panose="02020603050405020304" pitchFamily="18" charset="0"/>
                        <a:cs typeface="Times New Roman" pitchFamily="18" charset="0"/>
                      </a:endParaRPr>
                    </a:p>
                  </a:txBody>
                  <a:tcPr marL="0" marR="57495" marT="0" marB="0"/>
                </a:tc>
                <a:tc>
                  <a:txBody>
                    <a:bodyPr/>
                    <a:lstStyle/>
                    <a:p>
                      <a:pPr indent="114935" algn="l">
                        <a:lnSpc>
                          <a:spcPct val="115000"/>
                        </a:lnSpc>
                        <a:spcAft>
                          <a:spcPts val="0"/>
                        </a:spcAft>
                      </a:pPr>
                      <a:r>
                        <a:rPr lang="en-US" sz="2000" b="1">
                          <a:effectLst/>
                          <a:latin typeface="Times New Roman" pitchFamily="18" charset="0"/>
                          <a:cs typeface="Times New Roman" pitchFamily="18" charset="0"/>
                        </a:rPr>
                        <a:t>CH</a:t>
                      </a:r>
                      <a:r>
                        <a:rPr lang="en-US" sz="2000" b="1" baseline="-25000">
                          <a:effectLst/>
                          <a:latin typeface="Times New Roman" pitchFamily="18" charset="0"/>
                          <a:cs typeface="Times New Roman" pitchFamily="18" charset="0"/>
                        </a:rPr>
                        <a:t>3</a:t>
                      </a:r>
                      <a:r>
                        <a:rPr lang="en-US" sz="2000" b="1">
                          <a:effectLst/>
                          <a:latin typeface="Times New Roman" pitchFamily="18" charset="0"/>
                          <a:cs typeface="Times New Roman" pitchFamily="18" charset="0"/>
                        </a:rPr>
                        <a:t>OH </a:t>
                      </a:r>
                      <a:endParaRPr lang="en-US" sz="2000" b="1">
                        <a:solidFill>
                          <a:srgbClr val="000000"/>
                        </a:solidFill>
                        <a:effectLst/>
                        <a:latin typeface="Times New Roman" pitchFamily="18" charset="0"/>
                        <a:ea typeface="Times New Roman" panose="02020603050405020304" pitchFamily="18" charset="0"/>
                        <a:cs typeface="Times New Roman" pitchFamily="18" charset="0"/>
                      </a:endParaRPr>
                    </a:p>
                  </a:txBody>
                  <a:tcPr marL="0" marR="57495" marT="0" marB="0"/>
                </a:tc>
                <a:tc>
                  <a:txBody>
                    <a:bodyPr/>
                    <a:lstStyle/>
                    <a:p>
                      <a:pPr marL="15875" indent="114935" algn="l">
                        <a:lnSpc>
                          <a:spcPct val="115000"/>
                        </a:lnSpc>
                        <a:spcAft>
                          <a:spcPts val="0"/>
                        </a:spcAft>
                      </a:pPr>
                      <a:r>
                        <a:rPr lang="en-US" sz="2000" b="1">
                          <a:effectLst/>
                          <a:latin typeface="Times New Roman" pitchFamily="18" charset="0"/>
                          <a:cs typeface="Times New Roman" pitchFamily="18" charset="0"/>
                        </a:rPr>
                        <a:t>CO </a:t>
                      </a:r>
                      <a:endParaRPr lang="en-US" sz="2000" b="1">
                        <a:solidFill>
                          <a:srgbClr val="000000"/>
                        </a:solidFill>
                        <a:effectLst/>
                        <a:latin typeface="Times New Roman" pitchFamily="18" charset="0"/>
                        <a:ea typeface="Times New Roman" panose="02020603050405020304" pitchFamily="18" charset="0"/>
                        <a:cs typeface="Times New Roman" pitchFamily="18" charset="0"/>
                      </a:endParaRPr>
                    </a:p>
                  </a:txBody>
                  <a:tcPr marL="0" marR="57495" marT="0" marB="0"/>
                </a:tc>
              </a:tr>
              <a:tr h="563226">
                <a:tc>
                  <a:txBody>
                    <a:bodyPr/>
                    <a:lstStyle/>
                    <a:p>
                      <a:pPr indent="114935" algn="ctr">
                        <a:lnSpc>
                          <a:spcPct val="115000"/>
                        </a:lnSpc>
                        <a:spcAft>
                          <a:spcPts val="0"/>
                        </a:spcAft>
                      </a:pPr>
                      <a:r>
                        <a:rPr lang="en-US" sz="2000" b="1">
                          <a:effectLst/>
                          <a:latin typeface="Times New Roman" pitchFamily="18" charset="0"/>
                          <a:cs typeface="Times New Roman" pitchFamily="18" charset="0"/>
                        </a:rPr>
                        <a:t>CZA/HZ </a:t>
                      </a:r>
                      <a:endParaRPr lang="en-US" sz="2000" b="1">
                        <a:solidFill>
                          <a:srgbClr val="000000"/>
                        </a:solidFill>
                        <a:effectLst/>
                        <a:latin typeface="Times New Roman" pitchFamily="18" charset="0"/>
                        <a:ea typeface="Times New Roman" panose="02020603050405020304" pitchFamily="18" charset="0"/>
                        <a:cs typeface="Times New Roman" pitchFamily="18" charset="0"/>
                      </a:endParaRPr>
                    </a:p>
                  </a:txBody>
                  <a:tcPr marL="0" marR="57495" marT="0" marB="0"/>
                </a:tc>
                <a:tc>
                  <a:txBody>
                    <a:bodyPr/>
                    <a:lstStyle/>
                    <a:p>
                      <a:pPr marL="224155" indent="114935" algn="l">
                        <a:lnSpc>
                          <a:spcPct val="115000"/>
                        </a:lnSpc>
                        <a:spcAft>
                          <a:spcPts val="0"/>
                        </a:spcAft>
                      </a:pPr>
                      <a:r>
                        <a:rPr lang="en-US" sz="2000" b="1">
                          <a:effectLst/>
                          <a:latin typeface="Times New Roman" pitchFamily="18" charset="0"/>
                          <a:cs typeface="Times New Roman" pitchFamily="18" charset="0"/>
                        </a:rPr>
                        <a:t>11.7  </a:t>
                      </a:r>
                      <a:endParaRPr lang="en-US" sz="2000" b="1">
                        <a:solidFill>
                          <a:srgbClr val="000000"/>
                        </a:solidFill>
                        <a:effectLst/>
                        <a:latin typeface="Times New Roman" pitchFamily="18" charset="0"/>
                        <a:ea typeface="Times New Roman" panose="02020603050405020304" pitchFamily="18" charset="0"/>
                        <a:cs typeface="Times New Roman" pitchFamily="18" charset="0"/>
                      </a:endParaRPr>
                    </a:p>
                  </a:txBody>
                  <a:tcPr marL="0" marR="57495" marT="0" marB="0"/>
                </a:tc>
                <a:tc>
                  <a:txBody>
                    <a:bodyPr/>
                    <a:lstStyle/>
                    <a:p>
                      <a:pPr marL="22860" indent="114935" algn="l">
                        <a:lnSpc>
                          <a:spcPct val="115000"/>
                        </a:lnSpc>
                        <a:spcAft>
                          <a:spcPts val="0"/>
                        </a:spcAft>
                      </a:pPr>
                      <a:r>
                        <a:rPr lang="en-US" sz="2000" b="1" dirty="0">
                          <a:effectLst/>
                          <a:latin typeface="Times New Roman" pitchFamily="18" charset="0"/>
                          <a:cs typeface="Times New Roman" pitchFamily="18" charset="0"/>
                        </a:rPr>
                        <a:t>16.0  </a:t>
                      </a:r>
                      <a:endParaRPr lang="en-US" sz="2000" b="1" dirty="0">
                        <a:solidFill>
                          <a:srgbClr val="000000"/>
                        </a:solidFill>
                        <a:effectLst/>
                        <a:latin typeface="Times New Roman" pitchFamily="18" charset="0"/>
                        <a:ea typeface="Times New Roman" panose="02020603050405020304" pitchFamily="18" charset="0"/>
                        <a:cs typeface="Times New Roman" pitchFamily="18" charset="0"/>
                      </a:endParaRPr>
                    </a:p>
                  </a:txBody>
                  <a:tcPr marL="0" marR="57495" marT="0" marB="0"/>
                </a:tc>
                <a:tc>
                  <a:txBody>
                    <a:bodyPr/>
                    <a:lstStyle/>
                    <a:p>
                      <a:pPr marL="89535" indent="114935" algn="l">
                        <a:lnSpc>
                          <a:spcPct val="115000"/>
                        </a:lnSpc>
                        <a:spcAft>
                          <a:spcPts val="0"/>
                        </a:spcAft>
                      </a:pPr>
                      <a:r>
                        <a:rPr lang="en-US" sz="2000" b="1">
                          <a:effectLst/>
                          <a:latin typeface="Times New Roman" pitchFamily="18" charset="0"/>
                          <a:cs typeface="Times New Roman" pitchFamily="18" charset="0"/>
                        </a:rPr>
                        <a:t>6.8  </a:t>
                      </a:r>
                      <a:endParaRPr lang="en-US" sz="2000" b="1">
                        <a:solidFill>
                          <a:srgbClr val="000000"/>
                        </a:solidFill>
                        <a:effectLst/>
                        <a:latin typeface="Times New Roman" pitchFamily="18" charset="0"/>
                        <a:ea typeface="Times New Roman" panose="02020603050405020304" pitchFamily="18" charset="0"/>
                        <a:cs typeface="Times New Roman" pitchFamily="18" charset="0"/>
                      </a:endParaRPr>
                    </a:p>
                  </a:txBody>
                  <a:tcPr marL="0" marR="57495" marT="0" marB="0"/>
                </a:tc>
                <a:tc>
                  <a:txBody>
                    <a:bodyPr/>
                    <a:lstStyle/>
                    <a:p>
                      <a:pPr indent="114935" algn="l">
                        <a:lnSpc>
                          <a:spcPct val="115000"/>
                        </a:lnSpc>
                        <a:spcAft>
                          <a:spcPts val="0"/>
                        </a:spcAft>
                      </a:pPr>
                      <a:r>
                        <a:rPr lang="en-US" sz="2000" b="1">
                          <a:effectLst/>
                          <a:latin typeface="Times New Roman" pitchFamily="18" charset="0"/>
                          <a:cs typeface="Times New Roman" pitchFamily="18" charset="0"/>
                        </a:rPr>
                        <a:t>77.2  </a:t>
                      </a:r>
                      <a:endParaRPr lang="en-US" sz="2000" b="1">
                        <a:solidFill>
                          <a:srgbClr val="000000"/>
                        </a:solidFill>
                        <a:effectLst/>
                        <a:latin typeface="Times New Roman" pitchFamily="18" charset="0"/>
                        <a:ea typeface="Times New Roman" panose="02020603050405020304" pitchFamily="18" charset="0"/>
                        <a:cs typeface="Times New Roman" pitchFamily="18" charset="0"/>
                      </a:endParaRPr>
                    </a:p>
                  </a:txBody>
                  <a:tcPr marL="0" marR="57495" marT="0" marB="0"/>
                </a:tc>
              </a:tr>
              <a:tr h="481047">
                <a:tc>
                  <a:txBody>
                    <a:bodyPr/>
                    <a:lstStyle/>
                    <a:p>
                      <a:pPr marL="121285" indent="114935" algn="l">
                        <a:lnSpc>
                          <a:spcPct val="115000"/>
                        </a:lnSpc>
                        <a:spcAft>
                          <a:spcPts val="0"/>
                        </a:spcAft>
                      </a:pPr>
                      <a:r>
                        <a:rPr lang="en-US" sz="2000" b="1">
                          <a:effectLst/>
                          <a:latin typeface="Times New Roman" pitchFamily="18" charset="0"/>
                          <a:cs typeface="Times New Roman" pitchFamily="18" charset="0"/>
                        </a:rPr>
                        <a:t>1La-CZA/HZ </a:t>
                      </a:r>
                      <a:endParaRPr lang="en-US" sz="2000" b="1">
                        <a:solidFill>
                          <a:srgbClr val="000000"/>
                        </a:solidFill>
                        <a:effectLst/>
                        <a:latin typeface="Times New Roman" pitchFamily="18" charset="0"/>
                        <a:ea typeface="Times New Roman" panose="02020603050405020304" pitchFamily="18" charset="0"/>
                        <a:cs typeface="Times New Roman" pitchFamily="18" charset="0"/>
                      </a:endParaRPr>
                    </a:p>
                  </a:txBody>
                  <a:tcPr marL="0" marR="57495" marT="0" marB="0"/>
                </a:tc>
                <a:tc>
                  <a:txBody>
                    <a:bodyPr/>
                    <a:lstStyle/>
                    <a:p>
                      <a:pPr marL="224155" indent="114935" algn="l">
                        <a:lnSpc>
                          <a:spcPct val="115000"/>
                        </a:lnSpc>
                        <a:spcAft>
                          <a:spcPts val="0"/>
                        </a:spcAft>
                      </a:pPr>
                      <a:r>
                        <a:rPr lang="en-US" sz="2000" b="1">
                          <a:effectLst/>
                          <a:latin typeface="Times New Roman" pitchFamily="18" charset="0"/>
                          <a:cs typeface="Times New Roman" pitchFamily="18" charset="0"/>
                        </a:rPr>
                        <a:t>25.1  </a:t>
                      </a:r>
                      <a:endParaRPr lang="en-US" sz="2000" b="1">
                        <a:solidFill>
                          <a:srgbClr val="000000"/>
                        </a:solidFill>
                        <a:effectLst/>
                        <a:latin typeface="Times New Roman" pitchFamily="18" charset="0"/>
                        <a:ea typeface="Times New Roman" panose="02020603050405020304" pitchFamily="18" charset="0"/>
                        <a:cs typeface="Times New Roman" pitchFamily="18" charset="0"/>
                      </a:endParaRPr>
                    </a:p>
                  </a:txBody>
                  <a:tcPr marL="0" marR="57495" marT="0" marB="0"/>
                </a:tc>
                <a:tc>
                  <a:txBody>
                    <a:bodyPr/>
                    <a:lstStyle/>
                    <a:p>
                      <a:pPr marL="22860" indent="114935" algn="l">
                        <a:lnSpc>
                          <a:spcPct val="115000"/>
                        </a:lnSpc>
                        <a:spcAft>
                          <a:spcPts val="0"/>
                        </a:spcAft>
                      </a:pPr>
                      <a:r>
                        <a:rPr lang="en-US" sz="2000" b="1">
                          <a:effectLst/>
                          <a:latin typeface="Times New Roman" pitchFamily="18" charset="0"/>
                          <a:cs typeface="Times New Roman" pitchFamily="18" charset="0"/>
                        </a:rPr>
                        <a:t>17.3  </a:t>
                      </a:r>
                      <a:endParaRPr lang="en-US" sz="2000" b="1">
                        <a:solidFill>
                          <a:srgbClr val="000000"/>
                        </a:solidFill>
                        <a:effectLst/>
                        <a:latin typeface="Times New Roman" pitchFamily="18" charset="0"/>
                        <a:ea typeface="Times New Roman" panose="02020603050405020304" pitchFamily="18" charset="0"/>
                        <a:cs typeface="Times New Roman" pitchFamily="18" charset="0"/>
                      </a:endParaRPr>
                    </a:p>
                  </a:txBody>
                  <a:tcPr marL="0" marR="57495" marT="0" marB="0"/>
                </a:tc>
                <a:tc>
                  <a:txBody>
                    <a:bodyPr/>
                    <a:lstStyle/>
                    <a:p>
                      <a:pPr marL="89535" indent="114935" algn="l">
                        <a:lnSpc>
                          <a:spcPct val="115000"/>
                        </a:lnSpc>
                        <a:spcAft>
                          <a:spcPts val="0"/>
                        </a:spcAft>
                      </a:pPr>
                      <a:r>
                        <a:rPr lang="en-US" sz="2000" b="1">
                          <a:effectLst/>
                          <a:latin typeface="Times New Roman" pitchFamily="18" charset="0"/>
                          <a:cs typeface="Times New Roman" pitchFamily="18" charset="0"/>
                        </a:rPr>
                        <a:t>6.4  </a:t>
                      </a:r>
                      <a:endParaRPr lang="en-US" sz="2000" b="1">
                        <a:solidFill>
                          <a:srgbClr val="000000"/>
                        </a:solidFill>
                        <a:effectLst/>
                        <a:latin typeface="Times New Roman" pitchFamily="18" charset="0"/>
                        <a:ea typeface="Times New Roman" panose="02020603050405020304" pitchFamily="18" charset="0"/>
                        <a:cs typeface="Times New Roman" pitchFamily="18" charset="0"/>
                      </a:endParaRPr>
                    </a:p>
                  </a:txBody>
                  <a:tcPr marL="0" marR="57495" marT="0" marB="0"/>
                </a:tc>
                <a:tc>
                  <a:txBody>
                    <a:bodyPr/>
                    <a:lstStyle/>
                    <a:p>
                      <a:pPr indent="114935" algn="l">
                        <a:lnSpc>
                          <a:spcPct val="115000"/>
                        </a:lnSpc>
                        <a:spcAft>
                          <a:spcPts val="0"/>
                        </a:spcAft>
                      </a:pPr>
                      <a:r>
                        <a:rPr lang="en-US" sz="2000" b="1">
                          <a:effectLst/>
                          <a:latin typeface="Times New Roman" pitchFamily="18" charset="0"/>
                          <a:cs typeface="Times New Roman" pitchFamily="18" charset="0"/>
                        </a:rPr>
                        <a:t>76.3  </a:t>
                      </a:r>
                      <a:endParaRPr lang="en-US" sz="2000" b="1">
                        <a:solidFill>
                          <a:srgbClr val="000000"/>
                        </a:solidFill>
                        <a:effectLst/>
                        <a:latin typeface="Times New Roman" pitchFamily="18" charset="0"/>
                        <a:ea typeface="Times New Roman" panose="02020603050405020304" pitchFamily="18" charset="0"/>
                        <a:cs typeface="Times New Roman" pitchFamily="18" charset="0"/>
                      </a:endParaRPr>
                    </a:p>
                  </a:txBody>
                  <a:tcPr marL="0" marR="57495" marT="0" marB="0"/>
                </a:tc>
              </a:tr>
              <a:tr h="481047">
                <a:tc>
                  <a:txBody>
                    <a:bodyPr/>
                    <a:lstStyle/>
                    <a:p>
                      <a:pPr marL="121285" indent="114935" algn="l">
                        <a:lnSpc>
                          <a:spcPct val="115000"/>
                        </a:lnSpc>
                        <a:spcAft>
                          <a:spcPts val="0"/>
                        </a:spcAft>
                      </a:pPr>
                      <a:r>
                        <a:rPr lang="en-US" sz="2000" b="1">
                          <a:effectLst/>
                          <a:latin typeface="Times New Roman" pitchFamily="18" charset="0"/>
                          <a:cs typeface="Times New Roman" pitchFamily="18" charset="0"/>
                        </a:rPr>
                        <a:t>2La-CZA/HZ </a:t>
                      </a:r>
                      <a:endParaRPr lang="en-US" sz="2000" b="1">
                        <a:solidFill>
                          <a:srgbClr val="000000"/>
                        </a:solidFill>
                        <a:effectLst/>
                        <a:latin typeface="Times New Roman" pitchFamily="18" charset="0"/>
                        <a:ea typeface="Times New Roman" panose="02020603050405020304" pitchFamily="18" charset="0"/>
                        <a:cs typeface="Times New Roman" pitchFamily="18" charset="0"/>
                      </a:endParaRPr>
                    </a:p>
                  </a:txBody>
                  <a:tcPr marL="0" marR="57495" marT="0" marB="0"/>
                </a:tc>
                <a:tc>
                  <a:txBody>
                    <a:bodyPr/>
                    <a:lstStyle/>
                    <a:p>
                      <a:pPr marL="224155" indent="114935" algn="l">
                        <a:lnSpc>
                          <a:spcPct val="115000"/>
                        </a:lnSpc>
                        <a:spcAft>
                          <a:spcPts val="0"/>
                        </a:spcAft>
                      </a:pPr>
                      <a:r>
                        <a:rPr lang="en-US" sz="2000" b="1">
                          <a:effectLst/>
                          <a:latin typeface="Times New Roman" pitchFamily="18" charset="0"/>
                          <a:cs typeface="Times New Roman" pitchFamily="18" charset="0"/>
                        </a:rPr>
                        <a:t>43.8  </a:t>
                      </a:r>
                      <a:endParaRPr lang="en-US" sz="2000" b="1">
                        <a:solidFill>
                          <a:srgbClr val="000000"/>
                        </a:solidFill>
                        <a:effectLst/>
                        <a:latin typeface="Times New Roman" pitchFamily="18" charset="0"/>
                        <a:ea typeface="Times New Roman" panose="02020603050405020304" pitchFamily="18" charset="0"/>
                        <a:cs typeface="Times New Roman" pitchFamily="18" charset="0"/>
                      </a:endParaRPr>
                    </a:p>
                  </a:txBody>
                  <a:tcPr marL="0" marR="57495" marT="0" marB="0"/>
                </a:tc>
                <a:tc>
                  <a:txBody>
                    <a:bodyPr/>
                    <a:lstStyle/>
                    <a:p>
                      <a:pPr marL="22860" indent="114935" algn="l">
                        <a:lnSpc>
                          <a:spcPct val="115000"/>
                        </a:lnSpc>
                        <a:spcAft>
                          <a:spcPts val="0"/>
                        </a:spcAft>
                      </a:pPr>
                      <a:r>
                        <a:rPr lang="en-US" sz="2000" b="1">
                          <a:effectLst/>
                          <a:latin typeface="Times New Roman" pitchFamily="18" charset="0"/>
                          <a:cs typeface="Times New Roman" pitchFamily="18" charset="0"/>
                        </a:rPr>
                        <a:t>71.2  </a:t>
                      </a:r>
                      <a:endParaRPr lang="en-US" sz="2000" b="1">
                        <a:solidFill>
                          <a:srgbClr val="000000"/>
                        </a:solidFill>
                        <a:effectLst/>
                        <a:latin typeface="Times New Roman" pitchFamily="18" charset="0"/>
                        <a:ea typeface="Times New Roman" panose="02020603050405020304" pitchFamily="18" charset="0"/>
                        <a:cs typeface="Times New Roman" pitchFamily="18" charset="0"/>
                      </a:endParaRPr>
                    </a:p>
                  </a:txBody>
                  <a:tcPr marL="0" marR="57495" marT="0" marB="0"/>
                </a:tc>
                <a:tc>
                  <a:txBody>
                    <a:bodyPr/>
                    <a:lstStyle/>
                    <a:p>
                      <a:pPr marL="89535" indent="114935" algn="l">
                        <a:lnSpc>
                          <a:spcPct val="115000"/>
                        </a:lnSpc>
                        <a:spcAft>
                          <a:spcPts val="0"/>
                        </a:spcAft>
                      </a:pPr>
                      <a:r>
                        <a:rPr lang="en-US" sz="2000" b="1">
                          <a:effectLst/>
                          <a:latin typeface="Times New Roman" pitchFamily="18" charset="0"/>
                          <a:cs typeface="Times New Roman" pitchFamily="18" charset="0"/>
                        </a:rPr>
                        <a:t>4.3  </a:t>
                      </a:r>
                      <a:endParaRPr lang="en-US" sz="2000" b="1">
                        <a:solidFill>
                          <a:srgbClr val="000000"/>
                        </a:solidFill>
                        <a:effectLst/>
                        <a:latin typeface="Times New Roman" pitchFamily="18" charset="0"/>
                        <a:ea typeface="Times New Roman" panose="02020603050405020304" pitchFamily="18" charset="0"/>
                        <a:cs typeface="Times New Roman" pitchFamily="18" charset="0"/>
                      </a:endParaRPr>
                    </a:p>
                  </a:txBody>
                  <a:tcPr marL="0" marR="57495" marT="0" marB="0"/>
                </a:tc>
                <a:tc>
                  <a:txBody>
                    <a:bodyPr/>
                    <a:lstStyle/>
                    <a:p>
                      <a:pPr indent="114935" algn="l">
                        <a:lnSpc>
                          <a:spcPct val="115000"/>
                        </a:lnSpc>
                        <a:spcAft>
                          <a:spcPts val="0"/>
                        </a:spcAft>
                      </a:pPr>
                      <a:r>
                        <a:rPr lang="en-US" sz="2000" b="1">
                          <a:effectLst/>
                          <a:latin typeface="Times New Roman" pitchFamily="18" charset="0"/>
                          <a:cs typeface="Times New Roman" pitchFamily="18" charset="0"/>
                        </a:rPr>
                        <a:t>24.6  </a:t>
                      </a:r>
                      <a:endParaRPr lang="en-US" sz="2000" b="1">
                        <a:solidFill>
                          <a:srgbClr val="000000"/>
                        </a:solidFill>
                        <a:effectLst/>
                        <a:latin typeface="Times New Roman" pitchFamily="18" charset="0"/>
                        <a:ea typeface="Times New Roman" panose="02020603050405020304" pitchFamily="18" charset="0"/>
                        <a:cs typeface="Times New Roman" pitchFamily="18" charset="0"/>
                      </a:endParaRPr>
                    </a:p>
                  </a:txBody>
                  <a:tcPr marL="0" marR="57495" marT="0" marB="0"/>
                </a:tc>
              </a:tr>
              <a:tr h="481047">
                <a:tc>
                  <a:txBody>
                    <a:bodyPr/>
                    <a:lstStyle/>
                    <a:p>
                      <a:pPr marL="121285" indent="114935" algn="l">
                        <a:lnSpc>
                          <a:spcPct val="115000"/>
                        </a:lnSpc>
                        <a:spcAft>
                          <a:spcPts val="0"/>
                        </a:spcAft>
                      </a:pPr>
                      <a:r>
                        <a:rPr lang="en-US" sz="2000" b="1">
                          <a:effectLst/>
                          <a:latin typeface="Times New Roman" pitchFamily="18" charset="0"/>
                          <a:cs typeface="Times New Roman" pitchFamily="18" charset="0"/>
                        </a:rPr>
                        <a:t>4La-CZA/HZ </a:t>
                      </a:r>
                      <a:endParaRPr lang="en-US" sz="2000" b="1">
                        <a:solidFill>
                          <a:srgbClr val="000000"/>
                        </a:solidFill>
                        <a:effectLst/>
                        <a:latin typeface="Times New Roman" pitchFamily="18" charset="0"/>
                        <a:ea typeface="Times New Roman" panose="02020603050405020304" pitchFamily="18" charset="0"/>
                        <a:cs typeface="Times New Roman" pitchFamily="18" charset="0"/>
                      </a:endParaRPr>
                    </a:p>
                  </a:txBody>
                  <a:tcPr marL="0" marR="57495" marT="0" marB="0"/>
                </a:tc>
                <a:tc>
                  <a:txBody>
                    <a:bodyPr/>
                    <a:lstStyle/>
                    <a:p>
                      <a:pPr marL="224155" indent="114935" algn="l">
                        <a:lnSpc>
                          <a:spcPct val="115000"/>
                        </a:lnSpc>
                        <a:spcAft>
                          <a:spcPts val="0"/>
                        </a:spcAft>
                      </a:pPr>
                      <a:r>
                        <a:rPr lang="en-US" sz="2000" b="1">
                          <a:effectLst/>
                          <a:latin typeface="Times New Roman" pitchFamily="18" charset="0"/>
                          <a:cs typeface="Times New Roman" pitchFamily="18" charset="0"/>
                        </a:rPr>
                        <a:t>34.6  </a:t>
                      </a:r>
                      <a:endParaRPr lang="en-US" sz="2000" b="1">
                        <a:solidFill>
                          <a:srgbClr val="000000"/>
                        </a:solidFill>
                        <a:effectLst/>
                        <a:latin typeface="Times New Roman" pitchFamily="18" charset="0"/>
                        <a:ea typeface="Times New Roman" panose="02020603050405020304" pitchFamily="18" charset="0"/>
                        <a:cs typeface="Times New Roman" pitchFamily="18" charset="0"/>
                      </a:endParaRPr>
                    </a:p>
                  </a:txBody>
                  <a:tcPr marL="0" marR="57495" marT="0" marB="0"/>
                </a:tc>
                <a:tc>
                  <a:txBody>
                    <a:bodyPr/>
                    <a:lstStyle/>
                    <a:p>
                      <a:pPr marL="22860" indent="114935" algn="l">
                        <a:lnSpc>
                          <a:spcPct val="115000"/>
                        </a:lnSpc>
                        <a:spcAft>
                          <a:spcPts val="0"/>
                        </a:spcAft>
                      </a:pPr>
                      <a:r>
                        <a:rPr lang="en-US" sz="2000" b="1">
                          <a:effectLst/>
                          <a:latin typeface="Times New Roman" pitchFamily="18" charset="0"/>
                          <a:cs typeface="Times New Roman" pitchFamily="18" charset="0"/>
                        </a:rPr>
                        <a:t>30.6  </a:t>
                      </a:r>
                      <a:endParaRPr lang="en-US" sz="2000" b="1">
                        <a:solidFill>
                          <a:srgbClr val="000000"/>
                        </a:solidFill>
                        <a:effectLst/>
                        <a:latin typeface="Times New Roman" pitchFamily="18" charset="0"/>
                        <a:ea typeface="Times New Roman" panose="02020603050405020304" pitchFamily="18" charset="0"/>
                        <a:cs typeface="Times New Roman" pitchFamily="18" charset="0"/>
                      </a:endParaRPr>
                    </a:p>
                  </a:txBody>
                  <a:tcPr marL="0" marR="57495" marT="0" marB="0"/>
                </a:tc>
                <a:tc>
                  <a:txBody>
                    <a:bodyPr/>
                    <a:lstStyle/>
                    <a:p>
                      <a:pPr marL="89535" indent="114935" algn="l">
                        <a:lnSpc>
                          <a:spcPct val="115000"/>
                        </a:lnSpc>
                        <a:spcAft>
                          <a:spcPts val="0"/>
                        </a:spcAft>
                      </a:pPr>
                      <a:r>
                        <a:rPr lang="en-US" sz="2000" b="1">
                          <a:effectLst/>
                          <a:latin typeface="Times New Roman" pitchFamily="18" charset="0"/>
                          <a:cs typeface="Times New Roman" pitchFamily="18" charset="0"/>
                        </a:rPr>
                        <a:t>9.2  </a:t>
                      </a:r>
                      <a:endParaRPr lang="en-US" sz="2000" b="1">
                        <a:solidFill>
                          <a:srgbClr val="000000"/>
                        </a:solidFill>
                        <a:effectLst/>
                        <a:latin typeface="Times New Roman" pitchFamily="18" charset="0"/>
                        <a:ea typeface="Times New Roman" panose="02020603050405020304" pitchFamily="18" charset="0"/>
                        <a:cs typeface="Times New Roman" pitchFamily="18" charset="0"/>
                      </a:endParaRPr>
                    </a:p>
                  </a:txBody>
                  <a:tcPr marL="0" marR="57495" marT="0" marB="0"/>
                </a:tc>
                <a:tc>
                  <a:txBody>
                    <a:bodyPr/>
                    <a:lstStyle/>
                    <a:p>
                      <a:pPr indent="114935" algn="l">
                        <a:lnSpc>
                          <a:spcPct val="115000"/>
                        </a:lnSpc>
                        <a:spcAft>
                          <a:spcPts val="0"/>
                        </a:spcAft>
                      </a:pPr>
                      <a:r>
                        <a:rPr lang="en-US" sz="2000" b="1">
                          <a:effectLst/>
                          <a:latin typeface="Times New Roman" pitchFamily="18" charset="0"/>
                          <a:cs typeface="Times New Roman" pitchFamily="18" charset="0"/>
                        </a:rPr>
                        <a:t>60.1  </a:t>
                      </a:r>
                      <a:endParaRPr lang="en-US" sz="2000" b="1">
                        <a:solidFill>
                          <a:srgbClr val="000000"/>
                        </a:solidFill>
                        <a:effectLst/>
                        <a:latin typeface="Times New Roman" pitchFamily="18" charset="0"/>
                        <a:ea typeface="Times New Roman" panose="02020603050405020304" pitchFamily="18" charset="0"/>
                        <a:cs typeface="Times New Roman" pitchFamily="18" charset="0"/>
                      </a:endParaRPr>
                    </a:p>
                  </a:txBody>
                  <a:tcPr marL="0" marR="57495" marT="0" marB="0"/>
                </a:tc>
              </a:tr>
              <a:tr h="481047">
                <a:tc>
                  <a:txBody>
                    <a:bodyPr/>
                    <a:lstStyle/>
                    <a:p>
                      <a:pPr marL="121285" indent="114935" algn="l">
                        <a:lnSpc>
                          <a:spcPct val="115000"/>
                        </a:lnSpc>
                        <a:spcAft>
                          <a:spcPts val="0"/>
                        </a:spcAft>
                      </a:pPr>
                      <a:r>
                        <a:rPr lang="en-US" sz="2000" b="1">
                          <a:effectLst/>
                          <a:latin typeface="Times New Roman" pitchFamily="18" charset="0"/>
                          <a:cs typeface="Times New Roman" pitchFamily="18" charset="0"/>
                        </a:rPr>
                        <a:t>6La-CZA/HZ </a:t>
                      </a:r>
                      <a:endParaRPr lang="en-US" sz="2000" b="1">
                        <a:solidFill>
                          <a:srgbClr val="000000"/>
                        </a:solidFill>
                        <a:effectLst/>
                        <a:latin typeface="Times New Roman" pitchFamily="18" charset="0"/>
                        <a:ea typeface="Times New Roman" panose="02020603050405020304" pitchFamily="18" charset="0"/>
                        <a:cs typeface="Times New Roman" pitchFamily="18" charset="0"/>
                      </a:endParaRPr>
                    </a:p>
                  </a:txBody>
                  <a:tcPr marL="0" marR="57495" marT="0" marB="0"/>
                </a:tc>
                <a:tc>
                  <a:txBody>
                    <a:bodyPr/>
                    <a:lstStyle/>
                    <a:p>
                      <a:pPr marL="224155" indent="114935" algn="l">
                        <a:lnSpc>
                          <a:spcPct val="115000"/>
                        </a:lnSpc>
                        <a:spcAft>
                          <a:spcPts val="0"/>
                        </a:spcAft>
                      </a:pPr>
                      <a:r>
                        <a:rPr lang="en-US" sz="2000" b="1" dirty="0">
                          <a:effectLst/>
                          <a:latin typeface="Times New Roman" pitchFamily="18" charset="0"/>
                          <a:cs typeface="Times New Roman" pitchFamily="18" charset="0"/>
                        </a:rPr>
                        <a:t>40.5  </a:t>
                      </a:r>
                      <a:endParaRPr lang="en-US" sz="2000" b="1" dirty="0">
                        <a:solidFill>
                          <a:srgbClr val="000000"/>
                        </a:solidFill>
                        <a:effectLst/>
                        <a:latin typeface="Times New Roman" pitchFamily="18" charset="0"/>
                        <a:ea typeface="Times New Roman" panose="02020603050405020304" pitchFamily="18" charset="0"/>
                        <a:cs typeface="Times New Roman" pitchFamily="18" charset="0"/>
                      </a:endParaRPr>
                    </a:p>
                  </a:txBody>
                  <a:tcPr marL="0" marR="57495" marT="0" marB="0"/>
                </a:tc>
                <a:tc>
                  <a:txBody>
                    <a:bodyPr/>
                    <a:lstStyle/>
                    <a:p>
                      <a:pPr marL="22860" indent="114935" algn="l">
                        <a:lnSpc>
                          <a:spcPct val="115000"/>
                        </a:lnSpc>
                        <a:spcAft>
                          <a:spcPts val="0"/>
                        </a:spcAft>
                      </a:pPr>
                      <a:r>
                        <a:rPr lang="en-US" sz="2000" b="1">
                          <a:effectLst/>
                          <a:latin typeface="Times New Roman" pitchFamily="18" charset="0"/>
                          <a:cs typeface="Times New Roman" pitchFamily="18" charset="0"/>
                        </a:rPr>
                        <a:t>37.2  </a:t>
                      </a:r>
                      <a:endParaRPr lang="en-US" sz="2000" b="1">
                        <a:solidFill>
                          <a:srgbClr val="000000"/>
                        </a:solidFill>
                        <a:effectLst/>
                        <a:latin typeface="Times New Roman" pitchFamily="18" charset="0"/>
                        <a:ea typeface="Times New Roman" panose="02020603050405020304" pitchFamily="18" charset="0"/>
                        <a:cs typeface="Times New Roman" pitchFamily="18" charset="0"/>
                      </a:endParaRPr>
                    </a:p>
                  </a:txBody>
                  <a:tcPr marL="0" marR="57495" marT="0" marB="0"/>
                </a:tc>
                <a:tc>
                  <a:txBody>
                    <a:bodyPr/>
                    <a:lstStyle/>
                    <a:p>
                      <a:pPr marL="89535" indent="114935" algn="l">
                        <a:lnSpc>
                          <a:spcPct val="115000"/>
                        </a:lnSpc>
                        <a:spcAft>
                          <a:spcPts val="0"/>
                        </a:spcAft>
                      </a:pPr>
                      <a:r>
                        <a:rPr lang="en-US" sz="2000" b="1">
                          <a:effectLst/>
                          <a:latin typeface="Times New Roman" pitchFamily="18" charset="0"/>
                          <a:cs typeface="Times New Roman" pitchFamily="18" charset="0"/>
                        </a:rPr>
                        <a:t>5.5  </a:t>
                      </a:r>
                      <a:endParaRPr lang="en-US" sz="2000" b="1">
                        <a:solidFill>
                          <a:srgbClr val="000000"/>
                        </a:solidFill>
                        <a:effectLst/>
                        <a:latin typeface="Times New Roman" pitchFamily="18" charset="0"/>
                        <a:ea typeface="Times New Roman" panose="02020603050405020304" pitchFamily="18" charset="0"/>
                        <a:cs typeface="Times New Roman" pitchFamily="18" charset="0"/>
                      </a:endParaRPr>
                    </a:p>
                  </a:txBody>
                  <a:tcPr marL="0" marR="57495" marT="0" marB="0"/>
                </a:tc>
                <a:tc>
                  <a:txBody>
                    <a:bodyPr/>
                    <a:lstStyle/>
                    <a:p>
                      <a:pPr indent="114935" algn="l">
                        <a:lnSpc>
                          <a:spcPct val="115000"/>
                        </a:lnSpc>
                        <a:spcAft>
                          <a:spcPts val="0"/>
                        </a:spcAft>
                      </a:pPr>
                      <a:r>
                        <a:rPr lang="en-US" sz="2000" b="1">
                          <a:effectLst/>
                          <a:latin typeface="Times New Roman" pitchFamily="18" charset="0"/>
                          <a:cs typeface="Times New Roman" pitchFamily="18" charset="0"/>
                        </a:rPr>
                        <a:t>57.4  </a:t>
                      </a:r>
                      <a:endParaRPr lang="en-US" sz="2000" b="1">
                        <a:solidFill>
                          <a:srgbClr val="000000"/>
                        </a:solidFill>
                        <a:effectLst/>
                        <a:latin typeface="Times New Roman" pitchFamily="18" charset="0"/>
                        <a:ea typeface="Times New Roman" panose="02020603050405020304" pitchFamily="18" charset="0"/>
                        <a:cs typeface="Times New Roman" pitchFamily="18" charset="0"/>
                      </a:endParaRPr>
                    </a:p>
                  </a:txBody>
                  <a:tcPr marL="0" marR="57495" marT="0" marB="0"/>
                </a:tc>
              </a:tr>
              <a:tr h="424925">
                <a:tc>
                  <a:txBody>
                    <a:bodyPr/>
                    <a:lstStyle/>
                    <a:p>
                      <a:pPr marL="121285" indent="114935" algn="l">
                        <a:lnSpc>
                          <a:spcPct val="115000"/>
                        </a:lnSpc>
                        <a:spcAft>
                          <a:spcPts val="0"/>
                        </a:spcAft>
                      </a:pPr>
                      <a:r>
                        <a:rPr lang="en-US" sz="2000" b="1">
                          <a:effectLst/>
                          <a:latin typeface="Times New Roman" pitchFamily="18" charset="0"/>
                          <a:cs typeface="Times New Roman" pitchFamily="18" charset="0"/>
                        </a:rPr>
                        <a:t>8La-CZA/HZ </a:t>
                      </a:r>
                      <a:endParaRPr lang="en-US" sz="2000" b="1">
                        <a:solidFill>
                          <a:srgbClr val="000000"/>
                        </a:solidFill>
                        <a:effectLst/>
                        <a:latin typeface="Times New Roman" pitchFamily="18" charset="0"/>
                        <a:ea typeface="Times New Roman" panose="02020603050405020304" pitchFamily="18" charset="0"/>
                        <a:cs typeface="Times New Roman" pitchFamily="18" charset="0"/>
                      </a:endParaRPr>
                    </a:p>
                  </a:txBody>
                  <a:tcPr marL="0" marR="57495" marT="0" marB="0"/>
                </a:tc>
                <a:tc>
                  <a:txBody>
                    <a:bodyPr/>
                    <a:lstStyle/>
                    <a:p>
                      <a:pPr marL="224155" indent="114935" algn="l">
                        <a:lnSpc>
                          <a:spcPct val="115000"/>
                        </a:lnSpc>
                        <a:spcAft>
                          <a:spcPts val="0"/>
                        </a:spcAft>
                      </a:pPr>
                      <a:r>
                        <a:rPr lang="en-US" sz="2000" b="1">
                          <a:effectLst/>
                          <a:latin typeface="Times New Roman" pitchFamily="18" charset="0"/>
                          <a:cs typeface="Times New Roman" pitchFamily="18" charset="0"/>
                        </a:rPr>
                        <a:t>29.5  </a:t>
                      </a:r>
                      <a:endParaRPr lang="en-US" sz="2000" b="1">
                        <a:solidFill>
                          <a:srgbClr val="000000"/>
                        </a:solidFill>
                        <a:effectLst/>
                        <a:latin typeface="Times New Roman" pitchFamily="18" charset="0"/>
                        <a:ea typeface="Times New Roman" panose="02020603050405020304" pitchFamily="18" charset="0"/>
                        <a:cs typeface="Times New Roman" pitchFamily="18" charset="0"/>
                      </a:endParaRPr>
                    </a:p>
                  </a:txBody>
                  <a:tcPr marL="0" marR="57495" marT="0" marB="0"/>
                </a:tc>
                <a:tc>
                  <a:txBody>
                    <a:bodyPr/>
                    <a:lstStyle/>
                    <a:p>
                      <a:pPr marL="22860" indent="114935" algn="l">
                        <a:lnSpc>
                          <a:spcPct val="115000"/>
                        </a:lnSpc>
                        <a:spcAft>
                          <a:spcPts val="0"/>
                        </a:spcAft>
                      </a:pPr>
                      <a:r>
                        <a:rPr lang="en-US" sz="2000" b="1">
                          <a:effectLst/>
                          <a:latin typeface="Times New Roman" pitchFamily="18" charset="0"/>
                          <a:cs typeface="Times New Roman" pitchFamily="18" charset="0"/>
                        </a:rPr>
                        <a:t>27.9  </a:t>
                      </a:r>
                      <a:endParaRPr lang="en-US" sz="2000" b="1">
                        <a:solidFill>
                          <a:srgbClr val="000000"/>
                        </a:solidFill>
                        <a:effectLst/>
                        <a:latin typeface="Times New Roman" pitchFamily="18" charset="0"/>
                        <a:ea typeface="Times New Roman" panose="02020603050405020304" pitchFamily="18" charset="0"/>
                        <a:cs typeface="Times New Roman" pitchFamily="18" charset="0"/>
                      </a:endParaRPr>
                    </a:p>
                  </a:txBody>
                  <a:tcPr marL="0" marR="57495" marT="0" marB="0"/>
                </a:tc>
                <a:tc>
                  <a:txBody>
                    <a:bodyPr/>
                    <a:lstStyle/>
                    <a:p>
                      <a:pPr marL="66675" indent="114935" algn="l">
                        <a:lnSpc>
                          <a:spcPct val="115000"/>
                        </a:lnSpc>
                        <a:spcAft>
                          <a:spcPts val="0"/>
                        </a:spcAft>
                      </a:pPr>
                      <a:r>
                        <a:rPr lang="en-US" sz="2000" b="1">
                          <a:effectLst/>
                          <a:latin typeface="Times New Roman" pitchFamily="18" charset="0"/>
                          <a:cs typeface="Times New Roman" pitchFamily="18" charset="0"/>
                        </a:rPr>
                        <a:t>13.8  </a:t>
                      </a:r>
                      <a:endParaRPr lang="en-US" sz="2000" b="1">
                        <a:solidFill>
                          <a:srgbClr val="000000"/>
                        </a:solidFill>
                        <a:effectLst/>
                        <a:latin typeface="Times New Roman" pitchFamily="18" charset="0"/>
                        <a:ea typeface="Times New Roman" panose="02020603050405020304" pitchFamily="18" charset="0"/>
                        <a:cs typeface="Times New Roman" pitchFamily="18" charset="0"/>
                      </a:endParaRPr>
                    </a:p>
                  </a:txBody>
                  <a:tcPr marL="0" marR="57495" marT="0" marB="0"/>
                </a:tc>
                <a:tc>
                  <a:txBody>
                    <a:bodyPr/>
                    <a:lstStyle/>
                    <a:p>
                      <a:pPr indent="114935" algn="l">
                        <a:lnSpc>
                          <a:spcPct val="115000"/>
                        </a:lnSpc>
                        <a:spcAft>
                          <a:spcPts val="0"/>
                        </a:spcAft>
                      </a:pPr>
                      <a:r>
                        <a:rPr lang="en-US" sz="2000" b="1" dirty="0">
                          <a:effectLst/>
                          <a:latin typeface="Times New Roman" pitchFamily="18" charset="0"/>
                          <a:cs typeface="Times New Roman" pitchFamily="18" charset="0"/>
                        </a:rPr>
                        <a:t>86.0  </a:t>
                      </a:r>
                      <a:endParaRPr lang="en-US" sz="2000" b="1" dirty="0">
                        <a:solidFill>
                          <a:srgbClr val="000000"/>
                        </a:solidFill>
                        <a:effectLst/>
                        <a:latin typeface="Times New Roman" pitchFamily="18" charset="0"/>
                        <a:ea typeface="Times New Roman" panose="02020603050405020304" pitchFamily="18" charset="0"/>
                        <a:cs typeface="Times New Roman" pitchFamily="18" charset="0"/>
                      </a:endParaRPr>
                    </a:p>
                  </a:txBody>
                  <a:tcPr marL="0" marR="57495" marT="0" marB="0"/>
                </a:tc>
              </a:tr>
            </a:tbl>
          </a:graphicData>
        </a:graphic>
      </p:graphicFrame>
      <p:sp>
        <p:nvSpPr>
          <p:cNvPr id="3" name="Slide Number Placeholder 2"/>
          <p:cNvSpPr>
            <a:spLocks noGrp="1"/>
          </p:cNvSpPr>
          <p:nvPr>
            <p:ph type="sldNum" sz="quarter" idx="12"/>
          </p:nvPr>
        </p:nvSpPr>
        <p:spPr/>
        <p:txBody>
          <a:bodyPr/>
          <a:lstStyle/>
          <a:p>
            <a:fld id="{3F3476E6-54EB-4A4F-B640-345EC6B01BCA}" type="slidenum">
              <a:rPr lang="en-US" smtClean="0"/>
              <a:pPr/>
              <a:t>25</a:t>
            </a:fld>
            <a:endParaRPr lang="en-US"/>
          </a:p>
        </p:txBody>
      </p:sp>
    </p:spTree>
    <p:extLst>
      <p:ext uri="{BB962C8B-B14F-4D97-AF65-F5344CB8AC3E}">
        <p14:creationId xmlns:p14="http://schemas.microsoft.com/office/powerpoint/2010/main" val="13185138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CO2 to hydrocarbons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F3476E6-54EB-4A4F-B640-345EC6B01BCA}" type="slidenum">
              <a:rPr lang="en-US" smtClean="0"/>
              <a:pPr/>
              <a:t>26</a:t>
            </a:fld>
            <a:endParaRPr lang="en-US"/>
          </a:p>
        </p:txBody>
      </p:sp>
      <p:sp>
        <p:nvSpPr>
          <p:cNvPr id="6" name="Content Placeholder 5"/>
          <p:cNvSpPr>
            <a:spLocks noGrp="1"/>
          </p:cNvSpPr>
          <p:nvPr>
            <p:ph idx="1"/>
          </p:nvPr>
        </p:nvSpPr>
        <p:spPr/>
        <p:txBody>
          <a:bodyPr>
            <a:normAutofit/>
          </a:bodyPr>
          <a:lstStyle/>
          <a:p>
            <a:pPr marL="93588" indent="0" algn="ctr">
              <a:buNone/>
            </a:pPr>
            <a:endParaRPr lang="en-US" sz="1575" dirty="0">
              <a:latin typeface="Times New Roman" panose="02020603050405020304" pitchFamily="18" charset="0"/>
              <a:cs typeface="Times New Roman" panose="02020603050405020304" pitchFamily="18" charset="0"/>
            </a:endParaRPr>
          </a:p>
          <a:p>
            <a:pPr marL="93588" indent="0" algn="ctr">
              <a:buNone/>
            </a:pPr>
            <a:endParaRPr lang="en-US" sz="1575" dirty="0">
              <a:latin typeface="Times New Roman" panose="02020603050405020304" pitchFamily="18" charset="0"/>
              <a:cs typeface="Times New Roman" panose="02020603050405020304" pitchFamily="18" charset="0"/>
            </a:endParaRPr>
          </a:p>
          <a:p>
            <a:pPr marL="93588" indent="0" algn="ctr">
              <a:buNone/>
            </a:pPr>
            <a:endParaRPr lang="en-US" sz="1575" dirty="0">
              <a:latin typeface="Times New Roman" panose="02020603050405020304" pitchFamily="18" charset="0"/>
              <a:cs typeface="Times New Roman" panose="02020603050405020304" pitchFamily="18" charset="0"/>
            </a:endParaRPr>
          </a:p>
          <a:p>
            <a:pPr marL="93588" indent="0" algn="ctr">
              <a:buNone/>
            </a:pPr>
            <a:endParaRPr lang="en-US" sz="1575" dirty="0">
              <a:latin typeface="Times New Roman" panose="02020603050405020304" pitchFamily="18" charset="0"/>
              <a:cs typeface="Times New Roman" panose="02020603050405020304" pitchFamily="18" charset="0"/>
            </a:endParaRPr>
          </a:p>
          <a:p>
            <a:pPr marL="93588" indent="0" algn="ctr">
              <a:buNone/>
            </a:pPr>
            <a:endParaRPr lang="en-US" sz="1575" dirty="0">
              <a:latin typeface="Times New Roman" panose="02020603050405020304" pitchFamily="18" charset="0"/>
              <a:cs typeface="Times New Roman" panose="02020603050405020304" pitchFamily="18" charset="0"/>
            </a:endParaRPr>
          </a:p>
          <a:p>
            <a:pPr marL="93588" indent="0" algn="ctr">
              <a:buNone/>
            </a:pPr>
            <a:endParaRPr lang="en-US" sz="1575" dirty="0">
              <a:latin typeface="Times New Roman" panose="02020603050405020304" pitchFamily="18" charset="0"/>
              <a:cs typeface="Times New Roman" panose="02020603050405020304" pitchFamily="18" charset="0"/>
            </a:endParaRPr>
          </a:p>
          <a:p>
            <a:pPr marL="93588" indent="0" algn="ctr">
              <a:buNone/>
            </a:pPr>
            <a:endParaRPr lang="en-US" sz="1575" dirty="0">
              <a:latin typeface="Times New Roman" panose="02020603050405020304" pitchFamily="18" charset="0"/>
              <a:cs typeface="Times New Roman" panose="02020603050405020304" pitchFamily="18" charset="0"/>
            </a:endParaRPr>
          </a:p>
          <a:p>
            <a:pPr marL="93588" indent="0" algn="ctr">
              <a:buNone/>
            </a:pPr>
            <a:endParaRPr lang="en-US" sz="1575" dirty="0">
              <a:latin typeface="Times New Roman" panose="02020603050405020304" pitchFamily="18" charset="0"/>
              <a:cs typeface="Times New Roman" panose="02020603050405020304" pitchFamily="18" charset="0"/>
            </a:endParaRPr>
          </a:p>
          <a:p>
            <a:pPr marL="93588" indent="0" algn="ctr">
              <a:buNone/>
            </a:pPr>
            <a:endParaRPr lang="en-US" sz="1575" dirty="0">
              <a:latin typeface="Times New Roman" panose="02020603050405020304" pitchFamily="18" charset="0"/>
              <a:cs typeface="Times New Roman" panose="02020603050405020304" pitchFamily="18" charset="0"/>
            </a:endParaRPr>
          </a:p>
          <a:p>
            <a:pPr marL="93588" indent="0" algn="ctr">
              <a:buNone/>
            </a:pPr>
            <a:endParaRPr lang="en-US" sz="1575" dirty="0">
              <a:latin typeface="Times New Roman" panose="02020603050405020304" pitchFamily="18" charset="0"/>
              <a:cs typeface="Times New Roman" panose="02020603050405020304" pitchFamily="18" charset="0"/>
            </a:endParaRPr>
          </a:p>
          <a:p>
            <a:pPr marL="93588" indent="0" algn="ctr">
              <a:buNone/>
            </a:pPr>
            <a:endParaRPr lang="en-US" sz="1575" dirty="0">
              <a:latin typeface="Times New Roman" panose="02020603050405020304" pitchFamily="18" charset="0"/>
              <a:cs typeface="Times New Roman" panose="02020603050405020304" pitchFamily="18" charset="0"/>
            </a:endParaRPr>
          </a:p>
          <a:p>
            <a:pPr marL="93588" indent="0" algn="ctr">
              <a:buNone/>
            </a:pPr>
            <a:endParaRPr lang="en-US" sz="1575" dirty="0">
              <a:latin typeface="Times New Roman" panose="02020603050405020304" pitchFamily="18" charset="0"/>
              <a:cs typeface="Times New Roman" panose="02020603050405020304" pitchFamily="18" charset="0"/>
            </a:endParaRPr>
          </a:p>
          <a:p>
            <a:pPr marL="93588" indent="0" algn="ctr">
              <a:buNone/>
            </a:pPr>
            <a:endParaRPr lang="en-US" sz="1575" dirty="0">
              <a:latin typeface="Times New Roman" panose="02020603050405020304" pitchFamily="18" charset="0"/>
              <a:cs typeface="Times New Roman" panose="02020603050405020304" pitchFamily="18" charset="0"/>
            </a:endParaRPr>
          </a:p>
          <a:p>
            <a:pPr marL="93588" indent="0" algn="ctr">
              <a:buNone/>
            </a:pPr>
            <a:r>
              <a:rPr lang="en-US" sz="1575" dirty="0">
                <a:latin typeface="Times New Roman" panose="02020603050405020304" pitchFamily="18" charset="0"/>
                <a:cs typeface="Times New Roman" panose="02020603050405020304" pitchFamily="18" charset="0"/>
              </a:rPr>
              <a:t>5CO2 + 3H2O + 2H2 </a:t>
            </a:r>
            <a:r>
              <a:rPr lang="en-US" sz="1575" dirty="0">
                <a:latin typeface="Times New Roman" panose="02020603050405020304" pitchFamily="18" charset="0"/>
                <a:cs typeface="Times New Roman" panose="02020603050405020304" pitchFamily="18" charset="0"/>
                <a:sym typeface="Wingdings" panose="05000000000000000000" pitchFamily="2" charset="2"/>
              </a:rPr>
              <a:t> C2H5OH + C3H4 + 6O2</a:t>
            </a:r>
            <a:endParaRPr lang="en-US" sz="1575" dirty="0">
              <a:latin typeface="Times New Roman" panose="02020603050405020304" pitchFamily="18" charset="0"/>
              <a:cs typeface="Times New Roman" panose="02020603050405020304" pitchFamily="18" charset="0"/>
            </a:endParaRPr>
          </a:p>
        </p:txBody>
      </p:sp>
      <p:pic>
        <p:nvPicPr>
          <p:cNvPr id="8" name="Picture 7"/>
          <p:cNvPicPr/>
          <p:nvPr/>
        </p:nvPicPr>
        <p:blipFill>
          <a:blip r:embed="rId3" cstate="print"/>
          <a:stretch>
            <a:fillRect/>
          </a:stretch>
        </p:blipFill>
        <p:spPr>
          <a:xfrm>
            <a:off x="1950565" y="1398249"/>
            <a:ext cx="3298185" cy="997905"/>
          </a:xfrm>
          <a:prstGeom prst="rect">
            <a:avLst/>
          </a:prstGeom>
        </p:spPr>
      </p:pic>
      <p:pic>
        <p:nvPicPr>
          <p:cNvPr id="9" name="Picture 8"/>
          <p:cNvPicPr/>
          <p:nvPr/>
        </p:nvPicPr>
        <p:blipFill>
          <a:blip r:embed="rId4" cstate="print"/>
          <a:stretch>
            <a:fillRect/>
          </a:stretch>
        </p:blipFill>
        <p:spPr>
          <a:xfrm>
            <a:off x="1388866" y="2665185"/>
            <a:ext cx="4421578" cy="1398866"/>
          </a:xfrm>
          <a:prstGeom prst="rect">
            <a:avLst/>
          </a:prstGeom>
        </p:spPr>
      </p:pic>
    </p:spTree>
    <p:extLst>
      <p:ext uri="{BB962C8B-B14F-4D97-AF65-F5344CB8AC3E}">
        <p14:creationId xmlns:p14="http://schemas.microsoft.com/office/powerpoint/2010/main" val="2315356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34" dirty="0">
                <a:latin typeface="Times New Roman" panose="02020603050405020304" pitchFamily="18" charset="0"/>
                <a:cs typeface="Times New Roman" panose="02020603050405020304" pitchFamily="18" charset="0"/>
              </a:rPr>
              <a:t>Synthesis of methane</a:t>
            </a:r>
          </a:p>
        </p:txBody>
      </p:sp>
      <p:sp>
        <p:nvSpPr>
          <p:cNvPr id="3" name="Content Placeholder 2"/>
          <p:cNvSpPr>
            <a:spLocks noGrp="1"/>
          </p:cNvSpPr>
          <p:nvPr>
            <p:ph idx="1"/>
          </p:nvPr>
        </p:nvSpPr>
        <p:spPr/>
        <p:txBody>
          <a:bodyPr>
            <a:normAutofit/>
          </a:bodyPr>
          <a:lstStyle/>
          <a:p>
            <a:endParaRPr lang="en-US" sz="1417" dirty="0"/>
          </a:p>
        </p:txBody>
      </p:sp>
      <p:sp>
        <p:nvSpPr>
          <p:cNvPr id="5" name="Rectangle 2"/>
          <p:cNvSpPr>
            <a:spLocks noChangeArrowheads="1"/>
          </p:cNvSpPr>
          <p:nvPr/>
        </p:nvSpPr>
        <p:spPr bwMode="auto">
          <a:xfrm>
            <a:off x="2" y="58373"/>
            <a:ext cx="145457" cy="244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993" tIns="35997" rIns="71993" bIns="35997" numCol="1" anchor="ctr" anchorCtr="0" compatLnSpc="1">
            <a:prstTxWarp prst="textNoShape">
              <a:avLst/>
            </a:prstTxWarp>
            <a:spAutoFit/>
          </a:bodyPr>
          <a:lstStyle/>
          <a:p>
            <a:endParaRPr lang="en-US" sz="1116"/>
          </a:p>
        </p:txBody>
      </p:sp>
      <p:pic>
        <p:nvPicPr>
          <p:cNvPr id="3073"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272" y="1109289"/>
            <a:ext cx="6840760" cy="41113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872919" y="4783920"/>
            <a:ext cx="3086101" cy="264047"/>
          </a:xfrm>
          <a:prstGeom prst="rect">
            <a:avLst/>
          </a:prstGeom>
        </p:spPr>
        <p:txBody>
          <a:bodyPr wrap="none">
            <a:spAutoFit/>
          </a:bodyPr>
          <a:lstStyle/>
          <a:p>
            <a:pPr algn="ctr"/>
            <a:r>
              <a:rPr lang="pt-BR" sz="1116" dirty="0">
                <a:latin typeface="Times New Roman" panose="02020603050405020304" pitchFamily="18" charset="0"/>
                <a:cs typeface="Times New Roman" panose="02020603050405020304" pitchFamily="18" charset="0"/>
              </a:rPr>
              <a:t>CO2 + 4 H2 </a:t>
            </a:r>
            <a:r>
              <a:rPr lang="pt-BR" sz="1116" dirty="0" smtClean="0">
                <a:latin typeface="Times New Roman" panose="02020603050405020304" pitchFamily="18" charset="0"/>
                <a:cs typeface="Times New Roman" panose="02020603050405020304" pitchFamily="18" charset="0"/>
                <a:sym typeface="Wingdings" panose="05000000000000000000" pitchFamily="2" charset="2"/>
              </a:rPr>
              <a:t></a:t>
            </a:r>
            <a:r>
              <a:rPr lang="pt-BR" sz="1116" dirty="0" smtClean="0">
                <a:latin typeface="Times New Roman" panose="02020603050405020304" pitchFamily="18" charset="0"/>
                <a:cs typeface="Times New Roman" panose="02020603050405020304" pitchFamily="18" charset="0"/>
              </a:rPr>
              <a:t> </a:t>
            </a:r>
            <a:r>
              <a:rPr lang="pt-BR" sz="1116" dirty="0">
                <a:latin typeface="Times New Roman" panose="02020603050405020304" pitchFamily="18" charset="0"/>
                <a:cs typeface="Times New Roman" panose="02020603050405020304" pitchFamily="18" charset="0"/>
              </a:rPr>
              <a:t>CH4 + 2 H2O H </a:t>
            </a:r>
            <a:r>
              <a:rPr lang="pt-BR" sz="1116" dirty="0" smtClean="0">
                <a:latin typeface="Times New Roman" panose="02020603050405020304" pitchFamily="18" charset="0"/>
                <a:cs typeface="Times New Roman" panose="02020603050405020304" pitchFamily="18" charset="0"/>
              </a:rPr>
              <a:t> (- </a:t>
            </a:r>
            <a:r>
              <a:rPr lang="pt-BR" sz="1116" dirty="0">
                <a:latin typeface="Times New Roman" panose="02020603050405020304" pitchFamily="18" charset="0"/>
                <a:cs typeface="Times New Roman" panose="02020603050405020304" pitchFamily="18" charset="0"/>
              </a:rPr>
              <a:t>164.9 </a:t>
            </a:r>
            <a:r>
              <a:rPr lang="pt-BR" sz="1116" dirty="0" smtClean="0">
                <a:latin typeface="Times New Roman" panose="02020603050405020304" pitchFamily="18" charset="0"/>
                <a:cs typeface="Times New Roman" panose="02020603050405020304" pitchFamily="18" charset="0"/>
              </a:rPr>
              <a:t>KJ/mol)</a:t>
            </a:r>
            <a:endParaRPr lang="en-US" sz="1116" dirty="0">
              <a:latin typeface="Times New Roman" panose="02020603050405020304" pitchFamily="18" charset="0"/>
              <a:cs typeface="Times New Roman" panose="02020603050405020304" pitchFamily="18" charset="0"/>
            </a:endParaRPr>
          </a:p>
        </p:txBody>
      </p:sp>
      <p:sp>
        <p:nvSpPr>
          <p:cNvPr id="8" name="Rectangle 4"/>
          <p:cNvSpPr>
            <a:spLocks noChangeArrowheads="1"/>
          </p:cNvSpPr>
          <p:nvPr/>
        </p:nvSpPr>
        <p:spPr bwMode="auto">
          <a:xfrm>
            <a:off x="2" y="58373"/>
            <a:ext cx="145457" cy="244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993" tIns="35997" rIns="71993" bIns="35997" numCol="1" anchor="ctr" anchorCtr="0" compatLnSpc="1">
            <a:prstTxWarp prst="textNoShape">
              <a:avLst/>
            </a:prstTxWarp>
            <a:spAutoFit/>
          </a:bodyPr>
          <a:lstStyle/>
          <a:p>
            <a:endParaRPr lang="en-US" sz="1116"/>
          </a:p>
        </p:txBody>
      </p:sp>
      <p:pic>
        <p:nvPicPr>
          <p:cNvPr id="3075" name="Picture 12" descr="b108040g-f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054" y="3555255"/>
            <a:ext cx="1222383" cy="148485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F3476E6-54EB-4A4F-B640-345EC6B01BCA}" type="slidenum">
              <a:rPr lang="en-US" smtClean="0"/>
              <a:pPr/>
              <a:t>27</a:t>
            </a:fld>
            <a:endParaRPr lang="en-US"/>
          </a:p>
        </p:txBody>
      </p:sp>
    </p:spTree>
    <p:extLst>
      <p:ext uri="{BB962C8B-B14F-4D97-AF65-F5344CB8AC3E}">
        <p14:creationId xmlns:p14="http://schemas.microsoft.com/office/powerpoint/2010/main" val="31320587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34" dirty="0">
                <a:latin typeface="Times New Roman" panose="02020603050405020304" pitchFamily="18" charset="0"/>
                <a:cs typeface="Times New Roman" panose="02020603050405020304" pitchFamily="18" charset="0"/>
              </a:rPr>
              <a:t>CO2 coupling reactions</a:t>
            </a:r>
          </a:p>
        </p:txBody>
      </p:sp>
      <p:pic>
        <p:nvPicPr>
          <p:cNvPr id="4" name="Content Placeholder 3"/>
          <p:cNvPicPr>
            <a:picLocks noGrp="1" noChangeAspect="1"/>
          </p:cNvPicPr>
          <p:nvPr>
            <p:ph idx="1"/>
          </p:nvPr>
        </p:nvPicPr>
        <p:blipFill>
          <a:blip r:embed="rId2" cstate="print"/>
          <a:stretch>
            <a:fillRect/>
          </a:stretch>
        </p:blipFill>
        <p:spPr>
          <a:xfrm>
            <a:off x="-1" y="1109291"/>
            <a:ext cx="7199313" cy="4290789"/>
          </a:xfrm>
          <a:prstGeom prst="rect">
            <a:avLst/>
          </a:prstGeom>
        </p:spPr>
      </p:pic>
      <p:sp>
        <p:nvSpPr>
          <p:cNvPr id="3" name="Slide Number Placeholder 2"/>
          <p:cNvSpPr>
            <a:spLocks noGrp="1"/>
          </p:cNvSpPr>
          <p:nvPr>
            <p:ph type="sldNum" sz="quarter" idx="12"/>
          </p:nvPr>
        </p:nvSpPr>
        <p:spPr/>
        <p:txBody>
          <a:bodyPr/>
          <a:lstStyle/>
          <a:p>
            <a:fld id="{3F3476E6-54EB-4A4F-B640-345EC6B01BCA}" type="slidenum">
              <a:rPr lang="en-US" smtClean="0"/>
              <a:pPr/>
              <a:t>28</a:t>
            </a:fld>
            <a:endParaRPr lang="en-US"/>
          </a:p>
        </p:txBody>
      </p:sp>
    </p:spTree>
    <p:extLst>
      <p:ext uri="{BB962C8B-B14F-4D97-AF65-F5344CB8AC3E}">
        <p14:creationId xmlns:p14="http://schemas.microsoft.com/office/powerpoint/2010/main" val="16335125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9966" y="489279"/>
            <a:ext cx="6479381" cy="620010"/>
          </a:xfrm>
        </p:spPr>
        <p:txBody>
          <a:bodyPr>
            <a:noAutofit/>
          </a:bodyPr>
          <a:lstStyle/>
          <a:p>
            <a:r>
              <a:rPr lang="en-US" sz="2834" dirty="0">
                <a:solidFill>
                  <a:srgbClr val="FFFF00"/>
                </a:solidFill>
                <a:latin typeface="Times New Roman" panose="02020603050405020304" pitchFamily="18" charset="0"/>
                <a:cs typeface="Times New Roman" panose="02020603050405020304" pitchFamily="18" charset="0"/>
              </a:rPr>
              <a:t>Important reactions of CO2</a:t>
            </a:r>
          </a:p>
        </p:txBody>
      </p:sp>
      <p:sp>
        <p:nvSpPr>
          <p:cNvPr id="3" name="Content Placeholder 2"/>
          <p:cNvSpPr>
            <a:spLocks noGrp="1"/>
          </p:cNvSpPr>
          <p:nvPr>
            <p:ph idx="1"/>
          </p:nvPr>
        </p:nvSpPr>
        <p:spPr/>
        <p:txBody>
          <a:bodyPr>
            <a:normAutofit/>
          </a:bodyPr>
          <a:lstStyle/>
          <a:p>
            <a:r>
              <a:rPr lang="en-US" sz="1890" dirty="0">
                <a:latin typeface="Times New Roman" panose="02020603050405020304" pitchFamily="18" charset="0"/>
                <a:cs typeface="Times New Roman" panose="02020603050405020304" pitchFamily="18" charset="0"/>
              </a:rPr>
              <a:t>Synthesis of cyclic carbonate from CO2 and epoxide</a:t>
            </a:r>
          </a:p>
          <a:p>
            <a:r>
              <a:rPr lang="en-US" sz="1890" dirty="0">
                <a:latin typeface="Times New Roman" panose="02020603050405020304" pitchFamily="18" charset="0"/>
                <a:cs typeface="Times New Roman" panose="02020603050405020304" pitchFamily="18" charset="0"/>
              </a:rPr>
              <a:t>Applications of </a:t>
            </a:r>
            <a:r>
              <a:rPr lang="en-US" sz="1890" dirty="0" smtClean="0">
                <a:latin typeface="Times New Roman" panose="02020603050405020304" pitchFamily="18" charset="0"/>
                <a:cs typeface="Times New Roman" panose="02020603050405020304" pitchFamily="18" charset="0"/>
              </a:rPr>
              <a:t>the carbonate</a:t>
            </a:r>
            <a:endParaRPr lang="en-US" sz="1890" dirty="0">
              <a:latin typeface="Times New Roman" panose="02020603050405020304" pitchFamily="18" charset="0"/>
              <a:cs typeface="Times New Roman" panose="02020603050405020304" pitchFamily="18" charset="0"/>
            </a:endParaRPr>
          </a:p>
          <a:p>
            <a:pPr marL="93588" indent="0">
              <a:buNone/>
            </a:pPr>
            <a:endParaRPr lang="en-US" sz="1890" dirty="0">
              <a:latin typeface="Times New Roman" panose="02020603050405020304" pitchFamily="18" charset="0"/>
              <a:cs typeface="Times New Roman" panose="02020603050405020304" pitchFamily="18" charset="0"/>
            </a:endParaRPr>
          </a:p>
          <a:p>
            <a:pPr marL="93588" indent="0">
              <a:buNone/>
            </a:pPr>
            <a:endParaRPr lang="en-US" sz="1890" dirty="0">
              <a:latin typeface="Times New Roman" panose="02020603050405020304" pitchFamily="18" charset="0"/>
              <a:cs typeface="Times New Roman" panose="02020603050405020304" pitchFamily="18" charset="0"/>
            </a:endParaRPr>
          </a:p>
          <a:p>
            <a:pPr marL="93588" indent="0">
              <a:buNone/>
            </a:pPr>
            <a:r>
              <a:rPr lang="en-US" sz="1890" dirty="0">
                <a:latin typeface="Times New Roman" panose="02020603050405020304" pitchFamily="18" charset="0"/>
                <a:cs typeface="Times New Roman" panose="02020603050405020304" pitchFamily="18" charset="0"/>
              </a:rPr>
              <a:t>                     </a:t>
            </a:r>
          </a:p>
          <a:p>
            <a:endParaRPr lang="en-US" sz="1890" dirty="0">
              <a:latin typeface="Times New Roman" panose="02020603050405020304" pitchFamily="18" charset="0"/>
              <a:cs typeface="Times New Roman" panose="02020603050405020304" pitchFamily="18" charset="0"/>
            </a:endParaRPr>
          </a:p>
          <a:p>
            <a:endParaRPr lang="en-US" sz="1890" dirty="0">
              <a:latin typeface="Times New Roman" panose="02020603050405020304" pitchFamily="18" charset="0"/>
              <a:cs typeface="Times New Roman" panose="02020603050405020304" pitchFamily="18" charset="0"/>
            </a:endParaRPr>
          </a:p>
          <a:p>
            <a:endParaRPr lang="en-US" sz="1890" dirty="0">
              <a:latin typeface="Times New Roman" panose="02020603050405020304" pitchFamily="18" charset="0"/>
              <a:cs typeface="Times New Roman" panose="02020603050405020304" pitchFamily="18" charset="0"/>
            </a:endParaRPr>
          </a:p>
        </p:txBody>
      </p:sp>
      <p:sp>
        <p:nvSpPr>
          <p:cNvPr id="6" name="Rectangle 2"/>
          <p:cNvSpPr>
            <a:spLocks noChangeArrowheads="1"/>
          </p:cNvSpPr>
          <p:nvPr/>
        </p:nvSpPr>
        <p:spPr bwMode="auto">
          <a:xfrm>
            <a:off x="0" y="77608"/>
            <a:ext cx="171040" cy="205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993" tIns="35997" rIns="71993" bIns="35997" numCol="1" anchor="ctr" anchorCtr="0" compatLnSpc="1">
            <a:prstTxWarp prst="textNoShape">
              <a:avLst/>
            </a:prstTxWarp>
            <a:spAutoFit/>
          </a:bodyPr>
          <a:lstStyle/>
          <a:p>
            <a:pPr defTabSz="719907" eaLnBrk="0" fontAlgn="base" hangingPunct="0">
              <a:spcBef>
                <a:spcPct val="0"/>
              </a:spcBef>
              <a:spcAft>
                <a:spcPct val="0"/>
              </a:spcAft>
            </a:pPr>
            <a:r>
              <a:rPr lang="en-US" sz="866">
                <a:latin typeface="Calibri" panose="020F0502020204030204" pitchFamily="34" charset="0"/>
                <a:ea typeface="Calibri" panose="020F0502020204030204" pitchFamily="34" charset="0"/>
                <a:cs typeface="Arial" panose="020B0604020202020204" pitchFamily="34" charset="0"/>
              </a:rPr>
              <a:t> </a:t>
            </a:r>
            <a:endParaRPr lang="en-US" sz="1116">
              <a:latin typeface="Arial" panose="020B0604020202020204" pitchFamily="34" charset="0"/>
            </a:endParaRPr>
          </a:p>
        </p:txBody>
      </p:sp>
      <p:sp>
        <p:nvSpPr>
          <p:cNvPr id="8" name="Rectangle 3"/>
          <p:cNvSpPr>
            <a:spLocks noChangeArrowheads="1"/>
          </p:cNvSpPr>
          <p:nvPr/>
        </p:nvSpPr>
        <p:spPr bwMode="auto">
          <a:xfrm>
            <a:off x="0" y="415076"/>
            <a:ext cx="171040" cy="205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993" tIns="35997" rIns="71993" bIns="35997" numCol="1" anchor="ctr" anchorCtr="0" compatLnSpc="1">
            <a:prstTxWarp prst="textNoShape">
              <a:avLst/>
            </a:prstTxWarp>
            <a:spAutoFit/>
          </a:bodyPr>
          <a:lstStyle/>
          <a:p>
            <a:pPr defTabSz="719907" eaLnBrk="0" fontAlgn="base" hangingPunct="0">
              <a:spcBef>
                <a:spcPct val="0"/>
              </a:spcBef>
              <a:spcAft>
                <a:spcPct val="0"/>
              </a:spcAft>
            </a:pPr>
            <a:r>
              <a:rPr lang="en-US" sz="866">
                <a:latin typeface="Calibri" panose="020F0502020204030204" pitchFamily="34" charset="0"/>
                <a:ea typeface="Calibri" panose="020F0502020204030204" pitchFamily="34" charset="0"/>
                <a:cs typeface="Arial" panose="020B0604020202020204" pitchFamily="34" charset="0"/>
              </a:rPr>
              <a:t> </a:t>
            </a:r>
            <a:endParaRPr lang="en-US" sz="1116">
              <a:latin typeface="Arial" panose="020B0604020202020204" pitchFamily="34" charset="0"/>
            </a:endParaRPr>
          </a:p>
        </p:txBody>
      </p:sp>
      <p:sp>
        <p:nvSpPr>
          <p:cNvPr id="9" name="Rectangle 5"/>
          <p:cNvSpPr>
            <a:spLocks noChangeArrowheads="1"/>
          </p:cNvSpPr>
          <p:nvPr/>
        </p:nvSpPr>
        <p:spPr bwMode="auto">
          <a:xfrm>
            <a:off x="119988" y="197597"/>
            <a:ext cx="171040" cy="205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993" tIns="35997" rIns="71993" bIns="35997" numCol="1" anchor="ctr" anchorCtr="0" compatLnSpc="1">
            <a:prstTxWarp prst="textNoShape">
              <a:avLst/>
            </a:prstTxWarp>
            <a:spAutoFit/>
          </a:bodyPr>
          <a:lstStyle/>
          <a:p>
            <a:pPr defTabSz="719907" eaLnBrk="0" fontAlgn="base" hangingPunct="0">
              <a:spcBef>
                <a:spcPct val="0"/>
              </a:spcBef>
              <a:spcAft>
                <a:spcPct val="0"/>
              </a:spcAft>
            </a:pPr>
            <a:r>
              <a:rPr lang="en-US" sz="866">
                <a:latin typeface="Calibri" panose="020F0502020204030204" pitchFamily="34" charset="0"/>
                <a:ea typeface="Calibri" panose="020F0502020204030204" pitchFamily="34" charset="0"/>
                <a:cs typeface="Arial" panose="020B0604020202020204" pitchFamily="34" charset="0"/>
              </a:rPr>
              <a:t> </a:t>
            </a:r>
            <a:endParaRPr lang="en-US" sz="1116">
              <a:latin typeface="Arial" panose="020B0604020202020204" pitchFamily="34" charset="0"/>
            </a:endParaRPr>
          </a:p>
        </p:txBody>
      </p:sp>
      <p:sp>
        <p:nvSpPr>
          <p:cNvPr id="11" name="Rectangle 6"/>
          <p:cNvSpPr>
            <a:spLocks noChangeArrowheads="1"/>
          </p:cNvSpPr>
          <p:nvPr/>
        </p:nvSpPr>
        <p:spPr bwMode="auto">
          <a:xfrm>
            <a:off x="119988" y="535064"/>
            <a:ext cx="171040" cy="205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993" tIns="35997" rIns="71993" bIns="35997" numCol="1" anchor="ctr" anchorCtr="0" compatLnSpc="1">
            <a:prstTxWarp prst="textNoShape">
              <a:avLst/>
            </a:prstTxWarp>
            <a:spAutoFit/>
          </a:bodyPr>
          <a:lstStyle/>
          <a:p>
            <a:pPr defTabSz="719907" eaLnBrk="0" fontAlgn="base" hangingPunct="0">
              <a:spcBef>
                <a:spcPct val="0"/>
              </a:spcBef>
              <a:spcAft>
                <a:spcPct val="0"/>
              </a:spcAft>
            </a:pPr>
            <a:r>
              <a:rPr lang="en-US" sz="866">
                <a:latin typeface="Calibri" panose="020F0502020204030204" pitchFamily="34" charset="0"/>
                <a:ea typeface="Calibri" panose="020F0502020204030204" pitchFamily="34" charset="0"/>
                <a:cs typeface="Arial" panose="020B0604020202020204" pitchFamily="34" charset="0"/>
              </a:rPr>
              <a:t> </a:t>
            </a:r>
            <a:endParaRPr lang="en-US" sz="1116">
              <a:latin typeface="Arial" panose="020B0604020202020204" pitchFamily="34" charset="0"/>
            </a:endParaRPr>
          </a:p>
        </p:txBody>
      </p:sp>
      <p:sp>
        <p:nvSpPr>
          <p:cNvPr id="12" name="Rectangle 8"/>
          <p:cNvSpPr>
            <a:spLocks noChangeArrowheads="1"/>
          </p:cNvSpPr>
          <p:nvPr/>
        </p:nvSpPr>
        <p:spPr bwMode="auto">
          <a:xfrm>
            <a:off x="239977" y="317585"/>
            <a:ext cx="171040" cy="205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993" tIns="35997" rIns="71993" bIns="35997" numCol="1" anchor="ctr" anchorCtr="0" compatLnSpc="1">
            <a:prstTxWarp prst="textNoShape">
              <a:avLst/>
            </a:prstTxWarp>
            <a:spAutoFit/>
          </a:bodyPr>
          <a:lstStyle/>
          <a:p>
            <a:pPr defTabSz="719907" eaLnBrk="0" fontAlgn="base" hangingPunct="0">
              <a:spcBef>
                <a:spcPct val="0"/>
              </a:spcBef>
              <a:spcAft>
                <a:spcPct val="0"/>
              </a:spcAft>
            </a:pPr>
            <a:r>
              <a:rPr lang="en-US" sz="866">
                <a:latin typeface="Calibri" panose="020F0502020204030204" pitchFamily="34" charset="0"/>
                <a:ea typeface="Calibri" panose="020F0502020204030204" pitchFamily="34" charset="0"/>
                <a:cs typeface="Arial" panose="020B0604020202020204" pitchFamily="34" charset="0"/>
              </a:rPr>
              <a:t> </a:t>
            </a:r>
            <a:endParaRPr lang="en-US" sz="1116">
              <a:latin typeface="Arial" panose="020B0604020202020204" pitchFamily="34" charset="0"/>
            </a:endParaRPr>
          </a:p>
        </p:txBody>
      </p:sp>
      <p:sp>
        <p:nvSpPr>
          <p:cNvPr id="14" name="Rectangle 9"/>
          <p:cNvSpPr>
            <a:spLocks noChangeArrowheads="1"/>
          </p:cNvSpPr>
          <p:nvPr/>
        </p:nvSpPr>
        <p:spPr bwMode="auto">
          <a:xfrm>
            <a:off x="239977" y="655053"/>
            <a:ext cx="171040" cy="205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993" tIns="35997" rIns="71993" bIns="35997" numCol="1" anchor="ctr" anchorCtr="0" compatLnSpc="1">
            <a:prstTxWarp prst="textNoShape">
              <a:avLst/>
            </a:prstTxWarp>
            <a:spAutoFit/>
          </a:bodyPr>
          <a:lstStyle/>
          <a:p>
            <a:pPr defTabSz="719907" eaLnBrk="0" fontAlgn="base" hangingPunct="0">
              <a:spcBef>
                <a:spcPct val="0"/>
              </a:spcBef>
              <a:spcAft>
                <a:spcPct val="0"/>
              </a:spcAft>
            </a:pPr>
            <a:r>
              <a:rPr lang="en-US" sz="866">
                <a:latin typeface="Calibri" panose="020F0502020204030204" pitchFamily="34" charset="0"/>
                <a:ea typeface="Calibri" panose="020F0502020204030204" pitchFamily="34" charset="0"/>
                <a:cs typeface="Arial" panose="020B0604020202020204" pitchFamily="34" charset="0"/>
              </a:rPr>
              <a:t> </a:t>
            </a:r>
            <a:endParaRPr lang="en-US" sz="1116">
              <a:latin typeface="Arial" panose="020B0604020202020204" pitchFamily="34" charset="0"/>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2311" y="2742910"/>
            <a:ext cx="2377604" cy="952542"/>
          </a:xfrm>
          <a:prstGeom prst="rect">
            <a:avLst/>
          </a:prstGeom>
        </p:spPr>
      </p:pic>
      <p:sp>
        <p:nvSpPr>
          <p:cNvPr id="4" name="Slide Number Placeholder 3"/>
          <p:cNvSpPr>
            <a:spLocks noGrp="1"/>
          </p:cNvSpPr>
          <p:nvPr>
            <p:ph type="sldNum" sz="quarter" idx="12"/>
          </p:nvPr>
        </p:nvSpPr>
        <p:spPr/>
        <p:txBody>
          <a:bodyPr/>
          <a:lstStyle/>
          <a:p>
            <a:fld id="{3F3476E6-54EB-4A4F-B640-345EC6B01BCA}" type="slidenum">
              <a:rPr lang="en-US" smtClean="0"/>
              <a:pPr/>
              <a:t>29</a:t>
            </a:fld>
            <a:endParaRPr lang="en-US"/>
          </a:p>
        </p:txBody>
      </p:sp>
    </p:spTree>
    <p:extLst>
      <p:ext uri="{BB962C8B-B14F-4D97-AF65-F5344CB8AC3E}">
        <p14:creationId xmlns:p14="http://schemas.microsoft.com/office/powerpoint/2010/main" val="414057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34" i="1" dirty="0">
                <a:latin typeface="Times New Roman" panose="02020603050405020304" pitchFamily="18" charset="0"/>
                <a:cs typeface="Times New Roman" panose="02020603050405020304" pitchFamily="18" charset="0"/>
              </a:rPr>
              <a:t>Release Summary </a:t>
            </a:r>
            <a:br>
              <a:rPr lang="en-US" sz="2834" i="1" dirty="0">
                <a:latin typeface="Times New Roman" panose="02020603050405020304" pitchFamily="18" charset="0"/>
                <a:cs typeface="Times New Roman" panose="02020603050405020304" pitchFamily="18" charset="0"/>
              </a:rPr>
            </a:br>
            <a:endParaRPr lang="en-US" sz="2834"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4724" dirty="0">
                <a:latin typeface="Times New Roman" panose="02020603050405020304" pitchFamily="18" charset="0"/>
                <a:cs typeface="Times New Roman" panose="02020603050405020304" pitchFamily="18" charset="0"/>
              </a:rPr>
              <a:t>CO2 release rate</a:t>
            </a:r>
          </a:p>
          <a:p>
            <a:r>
              <a:rPr lang="en-US" sz="4724" dirty="0">
                <a:latin typeface="Times New Roman" panose="02020603050405020304" pitchFamily="18" charset="0"/>
                <a:cs typeface="Times New Roman" panose="02020603050405020304" pitchFamily="18" charset="0"/>
              </a:rPr>
              <a:t>Effects of the release</a:t>
            </a:r>
          </a:p>
        </p:txBody>
      </p:sp>
      <p:sp>
        <p:nvSpPr>
          <p:cNvPr id="4" name="Slide Number Placeholder 3"/>
          <p:cNvSpPr>
            <a:spLocks noGrp="1"/>
          </p:cNvSpPr>
          <p:nvPr>
            <p:ph type="sldNum" sz="quarter" idx="12"/>
          </p:nvPr>
        </p:nvSpPr>
        <p:spPr/>
        <p:txBody>
          <a:bodyPr/>
          <a:lstStyle/>
          <a:p>
            <a:fld id="{3F3476E6-54EB-4A4F-B640-345EC6B01BCA}" type="slidenum">
              <a:rPr lang="en-US" smtClean="0"/>
              <a:pPr/>
              <a:t>3</a:t>
            </a:fld>
            <a:endParaRPr lang="en-US"/>
          </a:p>
        </p:txBody>
      </p:sp>
    </p:spTree>
    <p:extLst>
      <p:ext uri="{BB962C8B-B14F-4D97-AF65-F5344CB8AC3E}">
        <p14:creationId xmlns:p14="http://schemas.microsoft.com/office/powerpoint/2010/main" val="138722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cstate="print"/>
          <a:stretch>
            <a:fillRect/>
          </a:stretch>
        </p:blipFill>
        <p:spPr>
          <a:xfrm>
            <a:off x="0" y="0"/>
            <a:ext cx="7199313" cy="5400675"/>
          </a:xfrm>
          <a:prstGeom prst="rect">
            <a:avLst/>
          </a:prstGeom>
        </p:spPr>
      </p:pic>
      <p:sp>
        <p:nvSpPr>
          <p:cNvPr id="3" name="Slide Number Placeholder 2"/>
          <p:cNvSpPr>
            <a:spLocks noGrp="1"/>
          </p:cNvSpPr>
          <p:nvPr>
            <p:ph type="sldNum" sz="quarter" idx="12"/>
          </p:nvPr>
        </p:nvSpPr>
        <p:spPr/>
        <p:txBody>
          <a:bodyPr/>
          <a:lstStyle/>
          <a:p>
            <a:fld id="{3F3476E6-54EB-4A4F-B640-345EC6B01BCA}" type="slidenum">
              <a:rPr lang="en-US" smtClean="0"/>
              <a:pPr/>
              <a:t>30</a:t>
            </a:fld>
            <a:endParaRPr lang="en-US"/>
          </a:p>
        </p:txBody>
      </p:sp>
    </p:spTree>
    <p:extLst>
      <p:ext uri="{BB962C8B-B14F-4D97-AF65-F5344CB8AC3E}">
        <p14:creationId xmlns:p14="http://schemas.microsoft.com/office/powerpoint/2010/main" val="11364667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5373" y="2027646"/>
            <a:ext cx="3458322" cy="1749875"/>
          </a:xfrm>
          <a:prstGeom prst="rect">
            <a:avLst/>
          </a:prstGeom>
        </p:spPr>
      </p:pic>
      <p:sp>
        <p:nvSpPr>
          <p:cNvPr id="2" name="Title 1"/>
          <p:cNvSpPr>
            <a:spLocks noGrp="1"/>
          </p:cNvSpPr>
          <p:nvPr>
            <p:ph type="title"/>
          </p:nvPr>
        </p:nvSpPr>
        <p:spPr/>
        <p:txBody>
          <a:bodyPr>
            <a:normAutofit/>
          </a:bodyPr>
          <a:lstStyle/>
          <a:p>
            <a:pPr algn="ctr"/>
            <a:r>
              <a:rPr lang="en-US" sz="2834" b="0" dirty="0">
                <a:latin typeface="Times New Roman" panose="02020603050405020304" pitchFamily="18" charset="0"/>
                <a:cs typeface="Times New Roman" panose="02020603050405020304" pitchFamily="18" charset="0"/>
              </a:rPr>
              <a:t>Reaction of CO2 and propylene glycol (PG)</a:t>
            </a:r>
            <a:endParaRPr lang="en-US" sz="2834"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93588" indent="0">
              <a:buNone/>
            </a:pPr>
            <a:r>
              <a:rPr lang="en-US" sz="1260" dirty="0">
                <a:latin typeface="Times New Roman" panose="02020603050405020304" pitchFamily="18" charset="0"/>
                <a:cs typeface="Times New Roman" panose="02020603050405020304" pitchFamily="18" charset="0"/>
              </a:rPr>
              <a:t>Cyclic carbonate can be used to produce chain carbonate via</a:t>
            </a:r>
          </a:p>
          <a:p>
            <a:pPr marL="93588" indent="0">
              <a:buNone/>
            </a:pPr>
            <a:r>
              <a:rPr lang="en-US" sz="1260" dirty="0">
                <a:latin typeface="Times New Roman" panose="02020603050405020304" pitchFamily="18" charset="0"/>
                <a:cs typeface="Times New Roman" panose="02020603050405020304" pitchFamily="18" charset="0"/>
              </a:rPr>
              <a:t>Trans-esterification which is a widely used method for carbonate synthesis. On the surface of CeO2–ZrO2, Bu2SnO, and Bu2Sn(</a:t>
            </a:r>
            <a:r>
              <a:rPr lang="en-US" sz="1260" dirty="0" err="1">
                <a:latin typeface="Times New Roman" panose="02020603050405020304" pitchFamily="18" charset="0"/>
                <a:cs typeface="Times New Roman" panose="02020603050405020304" pitchFamily="18" charset="0"/>
              </a:rPr>
              <a:t>OMe</a:t>
            </a:r>
            <a:r>
              <a:rPr lang="en-US" sz="1260" dirty="0">
                <a:latin typeface="Times New Roman" panose="02020603050405020304" pitchFamily="18" charset="0"/>
                <a:cs typeface="Times New Roman" panose="02020603050405020304" pitchFamily="18" charset="0"/>
              </a:rPr>
              <a:t>)2.</a:t>
            </a:r>
          </a:p>
        </p:txBody>
      </p:sp>
      <p:pic>
        <p:nvPicPr>
          <p:cNvPr id="5" name="Picture 23" descr="http://www.nankaichemhe.com/index.files/image767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5536" y="3984414"/>
            <a:ext cx="3118159" cy="75690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3F3476E6-54EB-4A4F-B640-345EC6B01BCA}" type="slidenum">
              <a:rPr lang="en-US" smtClean="0"/>
              <a:pPr/>
              <a:t>31</a:t>
            </a:fld>
            <a:endParaRPr lang="en-US"/>
          </a:p>
        </p:txBody>
      </p:sp>
    </p:spTree>
    <p:extLst>
      <p:ext uri="{BB962C8B-B14F-4D97-AF65-F5344CB8AC3E}">
        <p14:creationId xmlns:p14="http://schemas.microsoft.com/office/powerpoint/2010/main" val="38248176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34" dirty="0">
                <a:latin typeface="Times New Roman" panose="02020603050405020304" pitchFamily="18" charset="0"/>
                <a:cs typeface="Times New Roman" panose="02020603050405020304" pitchFamily="18" charset="0"/>
              </a:rPr>
              <a:t>Reforming, definition and </a:t>
            </a:r>
            <a:r>
              <a:rPr lang="en-US" sz="2834" dirty="0" smtClean="0">
                <a:latin typeface="Times New Roman" panose="02020603050405020304" pitchFamily="18" charset="0"/>
                <a:cs typeface="Times New Roman" panose="02020603050405020304" pitchFamily="18" charset="0"/>
              </a:rPr>
              <a:t>the following </a:t>
            </a:r>
            <a:r>
              <a:rPr lang="en-US" sz="2834" dirty="0">
                <a:latin typeface="Times New Roman" panose="02020603050405020304" pitchFamily="18" charset="0"/>
                <a:cs typeface="Times New Roman" panose="02020603050405020304" pitchFamily="18" charset="0"/>
              </a:rPr>
              <a:t>products</a:t>
            </a:r>
          </a:p>
        </p:txBody>
      </p:sp>
      <p:sp>
        <p:nvSpPr>
          <p:cNvPr id="3" name="Content Placeholder 2"/>
          <p:cNvSpPr>
            <a:spLocks noGrp="1"/>
          </p:cNvSpPr>
          <p:nvPr>
            <p:ph idx="1"/>
          </p:nvPr>
        </p:nvSpPr>
        <p:spPr>
          <a:xfrm>
            <a:off x="161137" y="1300195"/>
            <a:ext cx="6479381" cy="3641864"/>
          </a:xfrm>
        </p:spPr>
        <p:txBody>
          <a:bodyPr>
            <a:normAutofit/>
          </a:bodyPr>
          <a:lstStyle/>
          <a:p>
            <a:r>
              <a:rPr lang="pl-PL" sz="1575" dirty="0">
                <a:latin typeface="Times New Roman" panose="02020603050405020304" pitchFamily="18" charset="0"/>
                <a:cs typeface="Times New Roman" panose="02020603050405020304" pitchFamily="18" charset="0"/>
              </a:rPr>
              <a:t>CO2 </a:t>
            </a:r>
            <a:r>
              <a:rPr lang="en-US" sz="1575" dirty="0">
                <a:latin typeface="Times New Roman" panose="02020603050405020304" pitchFamily="18" charset="0"/>
                <a:cs typeface="Times New Roman" panose="02020603050405020304" pitchFamily="18" charset="0"/>
              </a:rPr>
              <a:t>+ CH4 =  </a:t>
            </a:r>
            <a:r>
              <a:rPr lang="en-US" sz="1575" b="1" i="1" dirty="0">
                <a:latin typeface="Times New Roman" panose="02020603050405020304" pitchFamily="18" charset="0"/>
                <a:cs typeface="Times New Roman" panose="02020603050405020304" pitchFamily="18" charset="0"/>
              </a:rPr>
              <a:t>2</a:t>
            </a:r>
            <a:r>
              <a:rPr lang="en-US" sz="1575" dirty="0">
                <a:latin typeface="Times New Roman" panose="02020603050405020304" pitchFamily="18" charset="0"/>
                <a:cs typeface="Times New Roman" panose="02020603050405020304" pitchFamily="18" charset="0"/>
              </a:rPr>
              <a:t>CO+</a:t>
            </a:r>
            <a:r>
              <a:rPr lang="en-US" sz="1575" b="1" i="1" dirty="0">
                <a:latin typeface="Times New Roman" panose="02020603050405020304" pitchFamily="18" charset="0"/>
                <a:cs typeface="Times New Roman" panose="02020603050405020304" pitchFamily="18" charset="0"/>
              </a:rPr>
              <a:t> 2</a:t>
            </a:r>
            <a:r>
              <a:rPr lang="en-US" sz="1575" dirty="0">
                <a:latin typeface="Times New Roman" panose="02020603050405020304" pitchFamily="18" charset="0"/>
                <a:cs typeface="Times New Roman" panose="02020603050405020304" pitchFamily="18" charset="0"/>
              </a:rPr>
              <a:t>H2</a:t>
            </a:r>
          </a:p>
          <a:p>
            <a:r>
              <a:rPr lang="en-US" sz="1575" dirty="0">
                <a:latin typeface="Times New Roman" panose="02020603050405020304" pitchFamily="18" charset="0"/>
                <a:cs typeface="Times New Roman" panose="02020603050405020304" pitchFamily="18" charset="0"/>
              </a:rPr>
              <a:t> applications of syngas</a:t>
            </a:r>
          </a:p>
          <a:p>
            <a:endParaRPr lang="en-US" sz="1575" dirty="0">
              <a:latin typeface="Times New Roman" panose="02020603050405020304" pitchFamily="18" charset="0"/>
              <a:cs typeface="Times New Roman" panose="02020603050405020304" pitchFamily="18" charset="0"/>
            </a:endParaRPr>
          </a:p>
          <a:p>
            <a:endParaRPr lang="en-US" sz="1575" dirty="0">
              <a:latin typeface="Times New Roman" panose="02020603050405020304" pitchFamily="18" charset="0"/>
              <a:cs typeface="Times New Roman" panose="02020603050405020304" pitchFamily="18" charset="0"/>
            </a:endParaRPr>
          </a:p>
        </p:txBody>
      </p:sp>
      <p:sp>
        <p:nvSpPr>
          <p:cNvPr id="4" name="Rectangle 2"/>
          <p:cNvSpPr>
            <a:spLocks noChangeArrowheads="1"/>
          </p:cNvSpPr>
          <p:nvPr/>
        </p:nvSpPr>
        <p:spPr bwMode="auto">
          <a:xfrm>
            <a:off x="-198829" y="-39685"/>
            <a:ext cx="145457" cy="244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993" tIns="35997" rIns="71993" bIns="35997" numCol="1" anchor="ctr" anchorCtr="0" compatLnSpc="1">
            <a:prstTxWarp prst="textNoShape">
              <a:avLst/>
            </a:prstTxWarp>
            <a:spAutoFit/>
          </a:bodyPr>
          <a:lstStyle/>
          <a:p>
            <a:endParaRPr lang="en-US" sz="1116"/>
          </a:p>
        </p:txBody>
      </p:sp>
      <p:sp>
        <p:nvSpPr>
          <p:cNvPr id="5" name="Rectangle 3"/>
          <p:cNvSpPr>
            <a:spLocks noChangeArrowheads="1"/>
          </p:cNvSpPr>
          <p:nvPr/>
        </p:nvSpPr>
        <p:spPr bwMode="auto">
          <a:xfrm>
            <a:off x="-198829" y="1805139"/>
            <a:ext cx="145457" cy="244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993" tIns="35997" rIns="71993" bIns="35997" numCol="1" anchor="ctr" anchorCtr="0" compatLnSpc="1">
            <a:prstTxWarp prst="textNoShape">
              <a:avLst/>
            </a:prstTxWarp>
            <a:spAutoFit/>
          </a:bodyPr>
          <a:lstStyle/>
          <a:p>
            <a:endParaRPr lang="en-US" sz="1116"/>
          </a:p>
        </p:txBody>
      </p:sp>
      <p:sp>
        <p:nvSpPr>
          <p:cNvPr id="6" name="Rectangle 5"/>
          <p:cNvSpPr>
            <a:spLocks noChangeArrowheads="1"/>
          </p:cNvSpPr>
          <p:nvPr/>
        </p:nvSpPr>
        <p:spPr bwMode="auto">
          <a:xfrm>
            <a:off x="2" y="58373"/>
            <a:ext cx="145457" cy="244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993" tIns="35997" rIns="71993" bIns="35997" numCol="1" anchor="ctr" anchorCtr="0" compatLnSpc="1">
            <a:prstTxWarp prst="textNoShape">
              <a:avLst/>
            </a:prstTxWarp>
            <a:spAutoFit/>
          </a:bodyPr>
          <a:lstStyle/>
          <a:p>
            <a:endParaRPr lang="en-US" sz="1116"/>
          </a:p>
        </p:txBody>
      </p:sp>
      <p:pic>
        <p:nvPicPr>
          <p:cNvPr id="2052" name="Picture 2" descr="e1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354" y="2160786"/>
            <a:ext cx="4679553" cy="7874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7040" y="3079447"/>
            <a:ext cx="3322183" cy="2309779"/>
          </a:xfrm>
          <a:prstGeom prst="rect">
            <a:avLst/>
          </a:prstGeom>
        </p:spPr>
      </p:pic>
      <p:sp>
        <p:nvSpPr>
          <p:cNvPr id="8" name="Slide Number Placeholder 7"/>
          <p:cNvSpPr>
            <a:spLocks noGrp="1"/>
          </p:cNvSpPr>
          <p:nvPr>
            <p:ph type="sldNum" sz="quarter" idx="12"/>
          </p:nvPr>
        </p:nvSpPr>
        <p:spPr/>
        <p:txBody>
          <a:bodyPr/>
          <a:lstStyle/>
          <a:p>
            <a:fld id="{3F3476E6-54EB-4A4F-B640-345EC6B01BCA}" type="slidenum">
              <a:rPr lang="en-US" smtClean="0"/>
              <a:pPr/>
              <a:t>32</a:t>
            </a:fld>
            <a:endParaRPr lang="en-US"/>
          </a:p>
        </p:txBody>
      </p:sp>
    </p:spTree>
    <p:extLst>
      <p:ext uri="{BB962C8B-B14F-4D97-AF65-F5344CB8AC3E}">
        <p14:creationId xmlns:p14="http://schemas.microsoft.com/office/powerpoint/2010/main" val="37320414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9966" y="122416"/>
            <a:ext cx="6479382" cy="777721"/>
          </a:xfrm>
        </p:spPr>
        <p:txBody>
          <a:bodyPr>
            <a:normAutofit/>
          </a:bodyPr>
          <a:lstStyle/>
          <a:p>
            <a:pPr algn="ctr"/>
            <a:r>
              <a:rPr lang="en-US" sz="2834" dirty="0">
                <a:latin typeface="Times New Roman" panose="02020603050405020304" pitchFamily="18" charset="0"/>
                <a:cs typeface="Times New Roman" panose="02020603050405020304" pitchFamily="18" charset="0"/>
              </a:rPr>
              <a:t>Total products of syngas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828129"/>
            <a:ext cx="7199313" cy="4571951"/>
          </a:xfrm>
        </p:spPr>
      </p:pic>
      <p:sp>
        <p:nvSpPr>
          <p:cNvPr id="3" name="Slide Number Placeholder 2"/>
          <p:cNvSpPr>
            <a:spLocks noGrp="1"/>
          </p:cNvSpPr>
          <p:nvPr>
            <p:ph type="sldNum" sz="quarter" idx="12"/>
          </p:nvPr>
        </p:nvSpPr>
        <p:spPr/>
        <p:txBody>
          <a:bodyPr/>
          <a:lstStyle/>
          <a:p>
            <a:fld id="{3F3476E6-54EB-4A4F-B640-345EC6B01BCA}" type="slidenum">
              <a:rPr lang="en-US" smtClean="0"/>
              <a:pPr/>
              <a:t>33</a:t>
            </a:fld>
            <a:endParaRPr lang="en-US"/>
          </a:p>
        </p:txBody>
      </p:sp>
    </p:spTree>
    <p:extLst>
      <p:ext uri="{BB962C8B-B14F-4D97-AF65-F5344CB8AC3E}">
        <p14:creationId xmlns:p14="http://schemas.microsoft.com/office/powerpoint/2010/main" val="27375883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34" dirty="0">
                <a:latin typeface="Times New Roman" panose="02020603050405020304" pitchFamily="18" charset="0"/>
                <a:cs typeface="Times New Roman" panose="02020603050405020304" pitchFamily="18" charset="0"/>
              </a:rPr>
              <a:t>Syngas conversion</a:t>
            </a:r>
          </a:p>
        </p:txBody>
      </p:sp>
      <p:sp>
        <p:nvSpPr>
          <p:cNvPr id="3" name="Content Placeholder 2"/>
          <p:cNvSpPr>
            <a:spLocks noGrp="1"/>
          </p:cNvSpPr>
          <p:nvPr>
            <p:ph idx="1"/>
          </p:nvPr>
        </p:nvSpPr>
        <p:spPr/>
        <p:txBody>
          <a:bodyPr/>
          <a:lstStyle/>
          <a:p>
            <a:endParaRPr lang="en-US" dirty="0"/>
          </a:p>
        </p:txBody>
      </p:sp>
      <p:sp>
        <p:nvSpPr>
          <p:cNvPr id="4" name="Rectangle 2"/>
          <p:cNvSpPr>
            <a:spLocks noChangeArrowheads="1"/>
          </p:cNvSpPr>
          <p:nvPr/>
        </p:nvSpPr>
        <p:spPr bwMode="auto">
          <a:xfrm>
            <a:off x="2" y="58373"/>
            <a:ext cx="145457" cy="244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993" tIns="35997" rIns="71993" bIns="35997" numCol="1" anchor="ctr" anchorCtr="0" compatLnSpc="1">
            <a:prstTxWarp prst="textNoShape">
              <a:avLst/>
            </a:prstTxWarp>
            <a:spAutoFit/>
          </a:bodyPr>
          <a:lstStyle/>
          <a:p>
            <a:endParaRPr lang="en-US" sz="1116"/>
          </a:p>
        </p:txBody>
      </p:sp>
      <p:pic>
        <p:nvPicPr>
          <p:cNvPr id="5121"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272" y="972145"/>
            <a:ext cx="6912768" cy="424847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3F3476E6-54EB-4A4F-B640-345EC6B01BCA}" type="slidenum">
              <a:rPr lang="en-US" smtClean="0"/>
              <a:pPr/>
              <a:t>34</a:t>
            </a:fld>
            <a:endParaRPr lang="en-US"/>
          </a:p>
        </p:txBody>
      </p:sp>
    </p:spTree>
    <p:extLst>
      <p:ext uri="{BB962C8B-B14F-4D97-AF65-F5344CB8AC3E}">
        <p14:creationId xmlns:p14="http://schemas.microsoft.com/office/powerpoint/2010/main" val="25185275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34" dirty="0">
                <a:latin typeface="Times New Roman" panose="02020603050405020304" pitchFamily="18" charset="0"/>
                <a:cs typeface="Times New Roman" panose="02020603050405020304" pitchFamily="18" charset="0"/>
              </a:rPr>
              <a:t>The methanol </a:t>
            </a:r>
            <a:r>
              <a:rPr lang="en-US" sz="2834" dirty="0" smtClean="0">
                <a:latin typeface="Times New Roman" panose="02020603050405020304" pitchFamily="18" charset="0"/>
                <a:cs typeface="Times New Roman" panose="02020603050405020304" pitchFamily="18" charset="0"/>
              </a:rPr>
              <a:t> process economy</a:t>
            </a:r>
            <a:endParaRPr lang="en-US" sz="2834" dirty="0">
              <a:latin typeface="Times New Roman" panose="02020603050405020304" pitchFamily="18" charset="0"/>
              <a:cs typeface="Times New Roman" panose="02020603050405020304" pitchFamily="18"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972146"/>
            <a:ext cx="7199313" cy="4176464"/>
          </a:xfrm>
        </p:spPr>
      </p:pic>
      <p:sp>
        <p:nvSpPr>
          <p:cNvPr id="3" name="Slide Number Placeholder 2"/>
          <p:cNvSpPr>
            <a:spLocks noGrp="1"/>
          </p:cNvSpPr>
          <p:nvPr>
            <p:ph type="sldNum" sz="quarter" idx="12"/>
          </p:nvPr>
        </p:nvSpPr>
        <p:spPr/>
        <p:txBody>
          <a:bodyPr/>
          <a:lstStyle/>
          <a:p>
            <a:fld id="{3F3476E6-54EB-4A4F-B640-345EC6B01BCA}" type="slidenum">
              <a:rPr lang="en-US" smtClean="0"/>
              <a:pPr/>
              <a:t>35</a:t>
            </a:fld>
            <a:endParaRPr lang="en-US"/>
          </a:p>
        </p:txBody>
      </p:sp>
    </p:spTree>
    <p:extLst>
      <p:ext uri="{BB962C8B-B14F-4D97-AF65-F5344CB8AC3E}">
        <p14:creationId xmlns:p14="http://schemas.microsoft.com/office/powerpoint/2010/main" val="42647849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66" y="122416"/>
            <a:ext cx="6479382" cy="705714"/>
          </a:xfrm>
        </p:spPr>
        <p:txBody>
          <a:bodyPr>
            <a:normAutofit/>
          </a:bodyPr>
          <a:lstStyle/>
          <a:p>
            <a:r>
              <a:rPr lang="en-US" sz="2834" dirty="0">
                <a:latin typeface="Times New Roman" panose="02020603050405020304" pitchFamily="18" charset="0"/>
                <a:cs typeface="Times New Roman" panose="02020603050405020304" pitchFamily="18" charset="0"/>
              </a:rPr>
              <a:t>Synthesis of methanol</a:t>
            </a:r>
          </a:p>
        </p:txBody>
      </p:sp>
      <p:sp>
        <p:nvSpPr>
          <p:cNvPr id="3" name="Content Placeholder 2"/>
          <p:cNvSpPr>
            <a:spLocks noGrp="1"/>
          </p:cNvSpPr>
          <p:nvPr>
            <p:ph idx="1"/>
          </p:nvPr>
        </p:nvSpPr>
        <p:spPr>
          <a:xfrm>
            <a:off x="359966" y="756121"/>
            <a:ext cx="6479382" cy="4284511"/>
          </a:xfrm>
        </p:spPr>
        <p:txBody>
          <a:bodyPr>
            <a:normAutofit/>
          </a:bodyPr>
          <a:lstStyle/>
          <a:p>
            <a:endParaRPr lang="en-US" sz="1260" dirty="0">
              <a:latin typeface="Times New Roman" panose="02020603050405020304" pitchFamily="18" charset="0"/>
              <a:cs typeface="Times New Roman" panose="02020603050405020304" pitchFamily="18" charset="0"/>
            </a:endParaRPr>
          </a:p>
        </p:txBody>
      </p:sp>
      <p:pic>
        <p:nvPicPr>
          <p:cNvPr id="4098" name="Picture 2" descr="C:\Users\farank\Desktop\b108040g-f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966" y="756121"/>
            <a:ext cx="6479382" cy="428451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F3476E6-54EB-4A4F-B640-345EC6B01BCA}" type="slidenum">
              <a:rPr lang="en-US" smtClean="0"/>
              <a:pPr/>
              <a:t>36</a:t>
            </a:fld>
            <a:endParaRPr lang="en-US"/>
          </a:p>
        </p:txBody>
      </p:sp>
    </p:spTree>
    <p:extLst>
      <p:ext uri="{BB962C8B-B14F-4D97-AF65-F5344CB8AC3E}">
        <p14:creationId xmlns:p14="http://schemas.microsoft.com/office/powerpoint/2010/main" val="7641887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264" y="684113"/>
            <a:ext cx="6984776" cy="4392488"/>
          </a:xfrm>
        </p:spPr>
      </p:pic>
      <p:sp>
        <p:nvSpPr>
          <p:cNvPr id="4" name="Rectangle 3"/>
          <p:cNvSpPr/>
          <p:nvPr/>
        </p:nvSpPr>
        <p:spPr>
          <a:xfrm>
            <a:off x="1799456" y="108049"/>
            <a:ext cx="4025260" cy="665118"/>
          </a:xfrm>
          <a:prstGeom prst="rect">
            <a:avLst/>
          </a:prstGeom>
        </p:spPr>
        <p:txBody>
          <a:bodyPr wrap="square">
            <a:spAutoFit/>
          </a:bodyPr>
          <a:lstStyle/>
          <a:p>
            <a:pPr algn="ctr">
              <a:lnSpc>
                <a:spcPct val="107000"/>
              </a:lnSpc>
              <a:spcAft>
                <a:spcPts val="630"/>
              </a:spcAft>
            </a:pPr>
            <a:r>
              <a:rPr lang="en-US" sz="1800" b="1" i="1" dirty="0">
                <a:latin typeface="Times New Roman" panose="02020603050405020304" pitchFamily="18" charset="0"/>
                <a:ea typeface="Calibri" panose="020F0502020204030204" pitchFamily="34" charset="0"/>
                <a:cs typeface="Times New Roman" panose="02020603050405020304" pitchFamily="18" charset="0"/>
              </a:rPr>
              <a:t>Simplified </a:t>
            </a:r>
            <a:r>
              <a:rPr lang="en-US" sz="1800" b="1" i="1" dirty="0" smtClean="0">
                <a:latin typeface="Times New Roman" panose="02020603050405020304" pitchFamily="18" charset="0"/>
                <a:ea typeface="Calibri" panose="020F0502020204030204" pitchFamily="34" charset="0"/>
                <a:cs typeface="Times New Roman" panose="02020603050405020304" pitchFamily="18" charset="0"/>
              </a:rPr>
              <a:t>process flow diagram of methanol synthesis</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5318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Conversion of syngas and olefins to </a:t>
            </a:r>
            <a:r>
              <a:rPr lang="en-US" dirty="0" err="1" smtClean="0">
                <a:latin typeface="Times New Roman" panose="02020603050405020304" pitchFamily="18" charset="0"/>
                <a:cs typeface="Times New Roman" panose="02020603050405020304" pitchFamily="18" charset="0"/>
              </a:rPr>
              <a:t>ketons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93588" indent="0">
              <a:buNone/>
            </a:pPr>
            <a:r>
              <a:rPr lang="en-US" sz="1400" dirty="0">
                <a:latin typeface="Times New Roman" panose="02020603050405020304" pitchFamily="18" charset="0"/>
                <a:cs typeface="Times New Roman" panose="02020603050405020304" pitchFamily="18" charset="0"/>
              </a:rPr>
              <a:t>use of cationic palladium(II) </a:t>
            </a:r>
          </a:p>
        </p:txBody>
      </p:sp>
      <p:sp>
        <p:nvSpPr>
          <p:cNvPr id="4" name="Slide Number Placeholder 3"/>
          <p:cNvSpPr>
            <a:spLocks noGrp="1"/>
          </p:cNvSpPr>
          <p:nvPr>
            <p:ph type="sldNum" sz="quarter" idx="12"/>
          </p:nvPr>
        </p:nvSpPr>
        <p:spPr/>
        <p:txBody>
          <a:bodyPr/>
          <a:lstStyle/>
          <a:p>
            <a:fld id="{3F3476E6-54EB-4A4F-B640-345EC6B01BCA}" type="slidenum">
              <a:rPr lang="en-US" smtClean="0"/>
              <a:pPr/>
              <a:t>38</a:t>
            </a:fld>
            <a:endParaRPr lang="en-US"/>
          </a:p>
        </p:txBody>
      </p:sp>
      <p:grpSp>
        <p:nvGrpSpPr>
          <p:cNvPr id="5" name="Group 4"/>
          <p:cNvGrpSpPr/>
          <p:nvPr/>
        </p:nvGrpSpPr>
        <p:grpSpPr>
          <a:xfrm>
            <a:off x="565085" y="2412305"/>
            <a:ext cx="6069144" cy="2094461"/>
            <a:chOff x="0" y="0"/>
            <a:chExt cx="6069388" cy="2002767"/>
          </a:xfrm>
        </p:grpSpPr>
        <p:sp>
          <p:nvSpPr>
            <p:cNvPr id="6" name="Rectangle 5"/>
            <p:cNvSpPr/>
            <p:nvPr/>
          </p:nvSpPr>
          <p:spPr>
            <a:xfrm>
              <a:off x="0" y="1817843"/>
              <a:ext cx="49631" cy="184924"/>
            </a:xfrm>
            <a:prstGeom prst="rect">
              <a:avLst/>
            </a:prstGeom>
            <a:ln>
              <a:noFill/>
            </a:ln>
          </p:spPr>
          <p:txBody>
            <a:bodyPr lIns="0" tIns="0" rIns="0" bIns="0" rtlCol="0">
              <a:noAutofit/>
            </a:bodyPr>
            <a:lstStyle/>
            <a:p>
              <a:pPr indent="-6350" algn="l">
                <a:lnSpc>
                  <a:spcPct val="115000"/>
                </a:lnSpc>
                <a:spcAft>
                  <a:spcPts val="0"/>
                </a:spcAft>
              </a:pPr>
              <a:r>
                <a:rPr lang="en-US" sz="1150">
                  <a:solidFill>
                    <a:srgbClr val="000000"/>
                  </a:solidFill>
                  <a:effectLst/>
                  <a:latin typeface="Times New Roman" panose="02020603050405020304" pitchFamily="18" charset="0"/>
                  <a:ea typeface="Times New Roman" panose="02020603050405020304" pitchFamily="18" charset="0"/>
                </a:rPr>
                <a:t> </a:t>
              </a:r>
            </a:p>
          </p:txBody>
        </p:sp>
        <p:sp>
          <p:nvSpPr>
            <p:cNvPr id="7" name="Shape 70"/>
            <p:cNvSpPr/>
            <p:nvPr/>
          </p:nvSpPr>
          <p:spPr>
            <a:xfrm>
              <a:off x="1997965" y="603504"/>
              <a:ext cx="1772412" cy="9144"/>
            </a:xfrm>
            <a:custGeom>
              <a:avLst/>
              <a:gdLst/>
              <a:ahLst/>
              <a:cxnLst/>
              <a:rect l="0" t="0" r="0" b="0"/>
              <a:pathLst>
                <a:path w="1772412" h="9144">
                  <a:moveTo>
                    <a:pt x="4572" y="0"/>
                  </a:moveTo>
                  <a:lnTo>
                    <a:pt x="1766316" y="0"/>
                  </a:lnTo>
                  <a:cubicBezTo>
                    <a:pt x="1769364" y="0"/>
                    <a:pt x="1772412" y="1524"/>
                    <a:pt x="1772412" y="4572"/>
                  </a:cubicBezTo>
                  <a:cubicBezTo>
                    <a:pt x="1772412" y="7620"/>
                    <a:pt x="1769364" y="9144"/>
                    <a:pt x="1766316" y="9144"/>
                  </a:cubicBezTo>
                  <a:lnTo>
                    <a:pt x="4572" y="9144"/>
                  </a:lnTo>
                  <a:cubicBezTo>
                    <a:pt x="3048" y="9144"/>
                    <a:pt x="0" y="7620"/>
                    <a:pt x="0" y="4572"/>
                  </a:cubicBezTo>
                  <a:cubicBezTo>
                    <a:pt x="0" y="1524"/>
                    <a:pt x="3048" y="0"/>
                    <a:pt x="4572" y="0"/>
                  </a:cubicBezTo>
                  <a:close/>
                </a:path>
              </a:pathLst>
            </a:custGeom>
            <a:ln w="0" cap="flat">
              <a:miter lim="127000"/>
            </a:ln>
          </p:spPr>
          <p:style>
            <a:lnRef idx="0">
              <a:srgbClr val="000000"/>
            </a:lnRef>
            <a:fillRef idx="1">
              <a:srgbClr val="000000"/>
            </a:fillRef>
            <a:effectRef idx="0">
              <a:scrgbClr r="0" g="0" b="0"/>
            </a:effectRef>
            <a:fontRef idx="none"/>
          </p:style>
          <p:txBody>
            <a:bodyPr/>
            <a:lstStyle/>
            <a:p>
              <a:endParaRPr lang="en-US"/>
            </a:p>
          </p:txBody>
        </p:sp>
        <p:sp>
          <p:nvSpPr>
            <p:cNvPr id="8" name="Shape 71"/>
            <p:cNvSpPr/>
            <p:nvPr/>
          </p:nvSpPr>
          <p:spPr>
            <a:xfrm>
              <a:off x="3759709" y="0"/>
              <a:ext cx="10668" cy="612648"/>
            </a:xfrm>
            <a:custGeom>
              <a:avLst/>
              <a:gdLst/>
              <a:ahLst/>
              <a:cxnLst/>
              <a:rect l="0" t="0" r="0" b="0"/>
              <a:pathLst>
                <a:path w="10668" h="612648">
                  <a:moveTo>
                    <a:pt x="4572" y="0"/>
                  </a:moveTo>
                  <a:cubicBezTo>
                    <a:pt x="7620" y="0"/>
                    <a:pt x="10668" y="1524"/>
                    <a:pt x="10668" y="4572"/>
                  </a:cubicBezTo>
                  <a:lnTo>
                    <a:pt x="10668" y="608076"/>
                  </a:lnTo>
                  <a:cubicBezTo>
                    <a:pt x="10668" y="611124"/>
                    <a:pt x="7620" y="612648"/>
                    <a:pt x="4572" y="612648"/>
                  </a:cubicBezTo>
                  <a:cubicBezTo>
                    <a:pt x="3048" y="612648"/>
                    <a:pt x="0" y="611124"/>
                    <a:pt x="0" y="608076"/>
                  </a:cubicBezTo>
                  <a:lnTo>
                    <a:pt x="0" y="4572"/>
                  </a:lnTo>
                  <a:cubicBezTo>
                    <a:pt x="0" y="1524"/>
                    <a:pt x="3048" y="0"/>
                    <a:pt x="4572" y="0"/>
                  </a:cubicBezTo>
                  <a:close/>
                </a:path>
              </a:pathLst>
            </a:custGeom>
            <a:ln w="0" cap="flat">
              <a:miter lim="127000"/>
            </a:ln>
          </p:spPr>
          <p:style>
            <a:lnRef idx="0">
              <a:srgbClr val="000000"/>
            </a:lnRef>
            <a:fillRef idx="1">
              <a:srgbClr val="000000"/>
            </a:fillRef>
            <a:effectRef idx="0">
              <a:scrgbClr r="0" g="0" b="0"/>
            </a:effectRef>
            <a:fontRef idx="none"/>
          </p:style>
          <p:txBody>
            <a:bodyPr/>
            <a:lstStyle/>
            <a:p>
              <a:endParaRPr lang="en-US"/>
            </a:p>
          </p:txBody>
        </p:sp>
        <p:sp>
          <p:nvSpPr>
            <p:cNvPr id="9" name="Shape 72"/>
            <p:cNvSpPr/>
            <p:nvPr/>
          </p:nvSpPr>
          <p:spPr>
            <a:xfrm>
              <a:off x="1997965" y="0"/>
              <a:ext cx="1772412" cy="10668"/>
            </a:xfrm>
            <a:custGeom>
              <a:avLst/>
              <a:gdLst/>
              <a:ahLst/>
              <a:cxnLst/>
              <a:rect l="0" t="0" r="0" b="0"/>
              <a:pathLst>
                <a:path w="1772412" h="10668">
                  <a:moveTo>
                    <a:pt x="4572" y="0"/>
                  </a:moveTo>
                  <a:lnTo>
                    <a:pt x="1766316" y="0"/>
                  </a:lnTo>
                  <a:cubicBezTo>
                    <a:pt x="1769364" y="0"/>
                    <a:pt x="1772412" y="1524"/>
                    <a:pt x="1772412" y="4572"/>
                  </a:cubicBezTo>
                  <a:cubicBezTo>
                    <a:pt x="1772412" y="7620"/>
                    <a:pt x="1769364" y="10668"/>
                    <a:pt x="1766316" y="10668"/>
                  </a:cubicBezTo>
                  <a:lnTo>
                    <a:pt x="4572" y="10668"/>
                  </a:lnTo>
                  <a:cubicBezTo>
                    <a:pt x="3048" y="10668"/>
                    <a:pt x="0" y="7620"/>
                    <a:pt x="0" y="4572"/>
                  </a:cubicBezTo>
                  <a:cubicBezTo>
                    <a:pt x="0" y="1524"/>
                    <a:pt x="3048" y="0"/>
                    <a:pt x="4572" y="0"/>
                  </a:cubicBezTo>
                  <a:close/>
                </a:path>
              </a:pathLst>
            </a:custGeom>
            <a:ln w="0" cap="flat">
              <a:miter lim="127000"/>
            </a:ln>
          </p:spPr>
          <p:style>
            <a:lnRef idx="0">
              <a:srgbClr val="000000"/>
            </a:lnRef>
            <a:fillRef idx="1">
              <a:srgbClr val="000000"/>
            </a:fillRef>
            <a:effectRef idx="0">
              <a:scrgbClr r="0" g="0" b="0"/>
            </a:effectRef>
            <a:fontRef idx="none"/>
          </p:style>
          <p:txBody>
            <a:bodyPr/>
            <a:lstStyle/>
            <a:p>
              <a:endParaRPr lang="en-US"/>
            </a:p>
          </p:txBody>
        </p:sp>
        <p:sp>
          <p:nvSpPr>
            <p:cNvPr id="10" name="Shape 73"/>
            <p:cNvSpPr/>
            <p:nvPr/>
          </p:nvSpPr>
          <p:spPr>
            <a:xfrm>
              <a:off x="1997965" y="0"/>
              <a:ext cx="10668" cy="612648"/>
            </a:xfrm>
            <a:custGeom>
              <a:avLst/>
              <a:gdLst/>
              <a:ahLst/>
              <a:cxnLst/>
              <a:rect l="0" t="0" r="0" b="0"/>
              <a:pathLst>
                <a:path w="10668" h="612648">
                  <a:moveTo>
                    <a:pt x="4572" y="0"/>
                  </a:moveTo>
                  <a:cubicBezTo>
                    <a:pt x="7620" y="0"/>
                    <a:pt x="10668" y="1524"/>
                    <a:pt x="10668" y="4572"/>
                  </a:cubicBezTo>
                  <a:lnTo>
                    <a:pt x="10668" y="608076"/>
                  </a:lnTo>
                  <a:cubicBezTo>
                    <a:pt x="10668" y="611124"/>
                    <a:pt x="7620" y="612648"/>
                    <a:pt x="4572" y="612648"/>
                  </a:cubicBezTo>
                  <a:cubicBezTo>
                    <a:pt x="3048" y="612648"/>
                    <a:pt x="0" y="611124"/>
                    <a:pt x="0" y="608076"/>
                  </a:cubicBezTo>
                  <a:lnTo>
                    <a:pt x="0" y="4572"/>
                  </a:lnTo>
                  <a:cubicBezTo>
                    <a:pt x="0" y="1524"/>
                    <a:pt x="3048" y="0"/>
                    <a:pt x="4572" y="0"/>
                  </a:cubicBezTo>
                  <a:close/>
                </a:path>
              </a:pathLst>
            </a:custGeom>
            <a:ln w="0" cap="flat">
              <a:miter lim="127000"/>
            </a:ln>
          </p:spPr>
          <p:style>
            <a:lnRef idx="0">
              <a:srgbClr val="000000"/>
            </a:lnRef>
            <a:fillRef idx="1">
              <a:srgbClr val="000000"/>
            </a:fillRef>
            <a:effectRef idx="0">
              <a:scrgbClr r="0" g="0" b="0"/>
            </a:effectRef>
            <a:fontRef idx="none"/>
          </p:style>
          <p:txBody>
            <a:bodyPr/>
            <a:lstStyle/>
            <a:p>
              <a:endParaRPr lang="en-US"/>
            </a:p>
          </p:txBody>
        </p:sp>
        <p:sp>
          <p:nvSpPr>
            <p:cNvPr id="11" name="Rectangle 10"/>
            <p:cNvSpPr/>
            <p:nvPr/>
          </p:nvSpPr>
          <p:spPr>
            <a:xfrm>
              <a:off x="2340863" y="291142"/>
              <a:ext cx="102441" cy="133088"/>
            </a:xfrm>
            <a:prstGeom prst="rect">
              <a:avLst/>
            </a:prstGeom>
            <a:ln>
              <a:noFill/>
            </a:ln>
          </p:spPr>
          <p:txBody>
            <a:bodyPr lIns="0" tIns="0" rIns="0" bIns="0" rtlCol="0">
              <a:noAutofit/>
            </a:bodyPr>
            <a:lstStyle/>
            <a:p>
              <a:pPr indent="-6350" algn="l">
                <a:lnSpc>
                  <a:spcPct val="115000"/>
                </a:lnSpc>
                <a:spcAft>
                  <a:spcPts val="0"/>
                </a:spcAft>
              </a:pPr>
              <a:r>
                <a:rPr lang="en-US" sz="850">
                  <a:solidFill>
                    <a:srgbClr val="000000"/>
                  </a:solidFill>
                  <a:effectLst/>
                  <a:latin typeface="Arial" panose="020B0604020202020204" pitchFamily="34" charset="0"/>
                  <a:ea typeface="Arial" panose="020B0604020202020204" pitchFamily="34" charset="0"/>
                </a:rPr>
                <a:t>R</a:t>
              </a:r>
              <a:endParaRPr lang="en-US" sz="1150">
                <a:solidFill>
                  <a:srgbClr val="000000"/>
                </a:solidFill>
                <a:effectLst/>
                <a:latin typeface="Times New Roman" panose="02020603050405020304" pitchFamily="18" charset="0"/>
                <a:ea typeface="Times New Roman" panose="02020603050405020304" pitchFamily="18" charset="0"/>
              </a:endParaRPr>
            </a:p>
          </p:txBody>
        </p:sp>
        <p:sp>
          <p:nvSpPr>
            <p:cNvPr id="12" name="Shape 75"/>
            <p:cNvSpPr/>
            <p:nvPr/>
          </p:nvSpPr>
          <p:spPr>
            <a:xfrm>
              <a:off x="2421637" y="231648"/>
              <a:ext cx="123444" cy="77724"/>
            </a:xfrm>
            <a:custGeom>
              <a:avLst/>
              <a:gdLst/>
              <a:ahLst/>
              <a:cxnLst/>
              <a:rect l="0" t="0" r="0" b="0"/>
              <a:pathLst>
                <a:path w="123444" h="77724">
                  <a:moveTo>
                    <a:pt x="115824" y="1524"/>
                  </a:moveTo>
                  <a:cubicBezTo>
                    <a:pt x="117348" y="0"/>
                    <a:pt x="120396" y="1524"/>
                    <a:pt x="121920" y="3048"/>
                  </a:cubicBezTo>
                  <a:cubicBezTo>
                    <a:pt x="123444" y="6096"/>
                    <a:pt x="123444" y="9144"/>
                    <a:pt x="120396" y="10668"/>
                  </a:cubicBezTo>
                  <a:lnTo>
                    <a:pt x="7620" y="76200"/>
                  </a:lnTo>
                  <a:cubicBezTo>
                    <a:pt x="6096" y="77724"/>
                    <a:pt x="1524" y="76200"/>
                    <a:pt x="1524" y="73152"/>
                  </a:cubicBezTo>
                  <a:cubicBezTo>
                    <a:pt x="0" y="71628"/>
                    <a:pt x="0" y="68580"/>
                    <a:pt x="3048" y="67056"/>
                  </a:cubicBezTo>
                  <a:lnTo>
                    <a:pt x="115824" y="1524"/>
                  </a:lnTo>
                  <a:close/>
                </a:path>
              </a:pathLst>
            </a:custGeom>
            <a:ln w="0" cap="flat">
              <a:miter lim="127000"/>
            </a:ln>
          </p:spPr>
          <p:style>
            <a:lnRef idx="0">
              <a:srgbClr val="000000"/>
            </a:lnRef>
            <a:fillRef idx="1">
              <a:srgbClr val="000000"/>
            </a:fillRef>
            <a:effectRef idx="0">
              <a:scrgbClr r="0" g="0" b="0"/>
            </a:effectRef>
            <a:fontRef idx="none"/>
          </p:style>
          <p:txBody>
            <a:bodyPr/>
            <a:lstStyle/>
            <a:p>
              <a:endParaRPr lang="en-US"/>
            </a:p>
          </p:txBody>
        </p:sp>
        <p:sp>
          <p:nvSpPr>
            <p:cNvPr id="13" name="Shape 76"/>
            <p:cNvSpPr/>
            <p:nvPr/>
          </p:nvSpPr>
          <p:spPr>
            <a:xfrm>
              <a:off x="2534413" y="231648"/>
              <a:ext cx="166116" cy="102108"/>
            </a:xfrm>
            <a:custGeom>
              <a:avLst/>
              <a:gdLst/>
              <a:ahLst/>
              <a:cxnLst/>
              <a:rect l="0" t="0" r="0" b="0"/>
              <a:pathLst>
                <a:path w="166116" h="102108">
                  <a:moveTo>
                    <a:pt x="7620" y="1524"/>
                  </a:moveTo>
                  <a:lnTo>
                    <a:pt x="163068" y="91440"/>
                  </a:lnTo>
                  <a:cubicBezTo>
                    <a:pt x="166116" y="92964"/>
                    <a:pt x="166116" y="96012"/>
                    <a:pt x="164592" y="99060"/>
                  </a:cubicBezTo>
                  <a:cubicBezTo>
                    <a:pt x="163068" y="100584"/>
                    <a:pt x="160020" y="102108"/>
                    <a:pt x="158496" y="100584"/>
                  </a:cubicBezTo>
                  <a:lnTo>
                    <a:pt x="3048" y="10668"/>
                  </a:lnTo>
                  <a:cubicBezTo>
                    <a:pt x="0" y="9144"/>
                    <a:pt x="0" y="6096"/>
                    <a:pt x="0" y="3048"/>
                  </a:cubicBezTo>
                  <a:cubicBezTo>
                    <a:pt x="1524" y="1524"/>
                    <a:pt x="4572" y="0"/>
                    <a:pt x="7620" y="1524"/>
                  </a:cubicBezTo>
                  <a:close/>
                </a:path>
              </a:pathLst>
            </a:custGeom>
            <a:ln w="0" cap="flat">
              <a:miter lim="127000"/>
            </a:ln>
          </p:spPr>
          <p:style>
            <a:lnRef idx="0">
              <a:srgbClr val="000000"/>
            </a:lnRef>
            <a:fillRef idx="1">
              <a:srgbClr val="000000"/>
            </a:fillRef>
            <a:effectRef idx="0">
              <a:scrgbClr r="0" g="0" b="0"/>
            </a:effectRef>
            <a:fontRef idx="none"/>
          </p:style>
          <p:txBody>
            <a:bodyPr/>
            <a:lstStyle/>
            <a:p>
              <a:endParaRPr lang="en-US"/>
            </a:p>
          </p:txBody>
        </p:sp>
        <p:sp>
          <p:nvSpPr>
            <p:cNvPr id="14" name="Shape 77"/>
            <p:cNvSpPr/>
            <p:nvPr/>
          </p:nvSpPr>
          <p:spPr>
            <a:xfrm>
              <a:off x="2689861" y="231648"/>
              <a:ext cx="166116" cy="102108"/>
            </a:xfrm>
            <a:custGeom>
              <a:avLst/>
              <a:gdLst/>
              <a:ahLst/>
              <a:cxnLst/>
              <a:rect l="0" t="0" r="0" b="0"/>
              <a:pathLst>
                <a:path w="166116" h="102108">
                  <a:moveTo>
                    <a:pt x="158496" y="1524"/>
                  </a:moveTo>
                  <a:cubicBezTo>
                    <a:pt x="161544" y="0"/>
                    <a:pt x="164592" y="1524"/>
                    <a:pt x="166116" y="3048"/>
                  </a:cubicBezTo>
                  <a:cubicBezTo>
                    <a:pt x="166116" y="6096"/>
                    <a:pt x="166116" y="9144"/>
                    <a:pt x="163068" y="10668"/>
                  </a:cubicBezTo>
                  <a:lnTo>
                    <a:pt x="7620" y="100584"/>
                  </a:lnTo>
                  <a:cubicBezTo>
                    <a:pt x="6096" y="102108"/>
                    <a:pt x="3048" y="100584"/>
                    <a:pt x="1524" y="99060"/>
                  </a:cubicBezTo>
                  <a:cubicBezTo>
                    <a:pt x="0" y="96012"/>
                    <a:pt x="0" y="92964"/>
                    <a:pt x="3048" y="91440"/>
                  </a:cubicBezTo>
                  <a:lnTo>
                    <a:pt x="158496" y="1524"/>
                  </a:lnTo>
                  <a:close/>
                </a:path>
              </a:pathLst>
            </a:custGeom>
            <a:ln w="0" cap="flat">
              <a:miter lim="127000"/>
            </a:ln>
          </p:spPr>
          <p:style>
            <a:lnRef idx="0">
              <a:srgbClr val="000000"/>
            </a:lnRef>
            <a:fillRef idx="1">
              <a:srgbClr val="000000"/>
            </a:fillRef>
            <a:effectRef idx="0">
              <a:scrgbClr r="0" g="0" b="0"/>
            </a:effectRef>
            <a:fontRef idx="none"/>
          </p:style>
          <p:txBody>
            <a:bodyPr/>
            <a:lstStyle/>
            <a:p>
              <a:endParaRPr lang="en-US"/>
            </a:p>
          </p:txBody>
        </p:sp>
        <p:sp>
          <p:nvSpPr>
            <p:cNvPr id="15" name="Shape 78"/>
            <p:cNvSpPr/>
            <p:nvPr/>
          </p:nvSpPr>
          <p:spPr>
            <a:xfrm>
              <a:off x="2689861" y="204216"/>
              <a:ext cx="150876" cy="91440"/>
            </a:xfrm>
            <a:custGeom>
              <a:avLst/>
              <a:gdLst/>
              <a:ahLst/>
              <a:cxnLst/>
              <a:rect l="0" t="0" r="0" b="0"/>
              <a:pathLst>
                <a:path w="150876" h="91440">
                  <a:moveTo>
                    <a:pt x="141732" y="1524"/>
                  </a:moveTo>
                  <a:cubicBezTo>
                    <a:pt x="144780" y="0"/>
                    <a:pt x="147828" y="0"/>
                    <a:pt x="149352" y="3048"/>
                  </a:cubicBezTo>
                  <a:cubicBezTo>
                    <a:pt x="150876" y="6096"/>
                    <a:pt x="149352" y="9144"/>
                    <a:pt x="147828" y="10668"/>
                  </a:cubicBezTo>
                  <a:lnTo>
                    <a:pt x="7620" y="89916"/>
                  </a:lnTo>
                  <a:cubicBezTo>
                    <a:pt x="6096" y="91440"/>
                    <a:pt x="3048" y="91440"/>
                    <a:pt x="1524" y="88392"/>
                  </a:cubicBezTo>
                  <a:cubicBezTo>
                    <a:pt x="0" y="86868"/>
                    <a:pt x="0" y="83820"/>
                    <a:pt x="3048" y="82296"/>
                  </a:cubicBezTo>
                  <a:lnTo>
                    <a:pt x="141732" y="1524"/>
                  </a:lnTo>
                  <a:close/>
                </a:path>
              </a:pathLst>
            </a:custGeom>
            <a:ln w="0" cap="flat">
              <a:miter lim="127000"/>
            </a:ln>
          </p:spPr>
          <p:style>
            <a:lnRef idx="0">
              <a:srgbClr val="000000"/>
            </a:lnRef>
            <a:fillRef idx="1">
              <a:srgbClr val="000000"/>
            </a:fillRef>
            <a:effectRef idx="0">
              <a:scrgbClr r="0" g="0" b="0"/>
            </a:effectRef>
            <a:fontRef idx="none"/>
          </p:style>
          <p:txBody>
            <a:bodyPr/>
            <a:lstStyle/>
            <a:p>
              <a:endParaRPr lang="en-US"/>
            </a:p>
          </p:txBody>
        </p:sp>
        <p:sp>
          <p:nvSpPr>
            <p:cNvPr id="16" name="Rectangle 15"/>
            <p:cNvSpPr/>
            <p:nvPr/>
          </p:nvSpPr>
          <p:spPr>
            <a:xfrm>
              <a:off x="2962655" y="250679"/>
              <a:ext cx="94884" cy="156794"/>
            </a:xfrm>
            <a:prstGeom prst="rect">
              <a:avLst/>
            </a:prstGeom>
            <a:ln>
              <a:noFill/>
            </a:ln>
          </p:spPr>
          <p:txBody>
            <a:bodyPr lIns="0" tIns="0" rIns="0" bIns="0" rtlCol="0">
              <a:noAutofit/>
            </a:bodyPr>
            <a:lstStyle/>
            <a:p>
              <a:pPr indent="-6350" algn="l">
                <a:lnSpc>
                  <a:spcPct val="115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a:t>
              </a:r>
              <a:endParaRPr lang="en-US" sz="1150">
                <a:solidFill>
                  <a:srgbClr val="000000"/>
                </a:solidFill>
                <a:effectLst/>
                <a:latin typeface="Times New Roman" panose="02020603050405020304" pitchFamily="18" charset="0"/>
                <a:ea typeface="Times New Roman" panose="02020603050405020304" pitchFamily="18" charset="0"/>
              </a:endParaRPr>
            </a:p>
          </p:txBody>
        </p:sp>
        <p:sp>
          <p:nvSpPr>
            <p:cNvPr id="17" name="Rectangle 16"/>
            <p:cNvSpPr/>
            <p:nvPr/>
          </p:nvSpPr>
          <p:spPr>
            <a:xfrm>
              <a:off x="3064768" y="250679"/>
              <a:ext cx="403208" cy="156794"/>
            </a:xfrm>
            <a:prstGeom prst="rect">
              <a:avLst/>
            </a:prstGeom>
            <a:ln>
              <a:noFill/>
            </a:ln>
          </p:spPr>
          <p:txBody>
            <a:bodyPr lIns="0" tIns="0" rIns="0" bIns="0" rtlCol="0">
              <a:noAutofit/>
            </a:bodyPr>
            <a:lstStyle/>
            <a:p>
              <a:pPr indent="-6350" algn="l">
                <a:lnSpc>
                  <a:spcPct val="115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CO/H</a:t>
              </a:r>
              <a:endParaRPr lang="en-US" sz="1150">
                <a:solidFill>
                  <a:srgbClr val="000000"/>
                </a:solidFill>
                <a:effectLst/>
                <a:latin typeface="Times New Roman" panose="02020603050405020304" pitchFamily="18" charset="0"/>
                <a:ea typeface="Times New Roman" panose="02020603050405020304" pitchFamily="18" charset="0"/>
              </a:endParaRPr>
            </a:p>
          </p:txBody>
        </p:sp>
        <p:sp>
          <p:nvSpPr>
            <p:cNvPr id="18" name="Rectangle 17"/>
            <p:cNvSpPr/>
            <p:nvPr/>
          </p:nvSpPr>
          <p:spPr>
            <a:xfrm>
              <a:off x="3368039" y="304105"/>
              <a:ext cx="62835" cy="117124"/>
            </a:xfrm>
            <a:prstGeom prst="rect">
              <a:avLst/>
            </a:prstGeom>
            <a:ln>
              <a:noFill/>
            </a:ln>
          </p:spPr>
          <p:txBody>
            <a:bodyPr lIns="0" tIns="0" rIns="0" bIns="0" rtlCol="0">
              <a:noAutofit/>
            </a:bodyPr>
            <a:lstStyle/>
            <a:p>
              <a:pPr indent="-6350" algn="l">
                <a:lnSpc>
                  <a:spcPct val="115000"/>
                </a:lnSpc>
                <a:spcAft>
                  <a:spcPts val="0"/>
                </a:spcAft>
              </a:pPr>
              <a:r>
                <a:rPr lang="en-US" sz="750">
                  <a:solidFill>
                    <a:srgbClr val="000000"/>
                  </a:solidFill>
                  <a:effectLst/>
                  <a:latin typeface="Times New Roman" panose="02020603050405020304" pitchFamily="18" charset="0"/>
                  <a:ea typeface="Times New Roman" panose="02020603050405020304" pitchFamily="18" charset="0"/>
                </a:rPr>
                <a:t>2</a:t>
              </a:r>
              <a:endParaRPr lang="en-US" sz="1150">
                <a:solidFill>
                  <a:srgbClr val="000000"/>
                </a:solidFill>
                <a:effectLst/>
                <a:latin typeface="Times New Roman" panose="02020603050405020304" pitchFamily="18" charset="0"/>
                <a:ea typeface="Times New Roman" panose="02020603050405020304" pitchFamily="18" charset="0"/>
              </a:endParaRPr>
            </a:p>
          </p:txBody>
        </p:sp>
        <p:sp>
          <p:nvSpPr>
            <p:cNvPr id="19" name="Shape 238077"/>
            <p:cNvSpPr/>
            <p:nvPr/>
          </p:nvSpPr>
          <p:spPr>
            <a:xfrm>
              <a:off x="3761233" y="341376"/>
              <a:ext cx="383858" cy="10668"/>
            </a:xfrm>
            <a:custGeom>
              <a:avLst/>
              <a:gdLst/>
              <a:ahLst/>
              <a:cxnLst/>
              <a:rect l="0" t="0" r="0" b="0"/>
              <a:pathLst>
                <a:path w="383858" h="10668">
                  <a:moveTo>
                    <a:pt x="0" y="0"/>
                  </a:moveTo>
                  <a:lnTo>
                    <a:pt x="383858" y="0"/>
                  </a:lnTo>
                  <a:lnTo>
                    <a:pt x="383858" y="10668"/>
                  </a:lnTo>
                  <a:lnTo>
                    <a:pt x="0" y="10668"/>
                  </a:lnTo>
                </a:path>
              </a:pathLst>
            </a:custGeom>
            <a:ln w="0" cap="flat">
              <a:miter lim="127000"/>
            </a:ln>
          </p:spPr>
          <p:style>
            <a:lnRef idx="0">
              <a:srgbClr val="000000"/>
            </a:lnRef>
            <a:fillRef idx="1">
              <a:srgbClr val="000000"/>
            </a:fillRef>
            <a:effectRef idx="0">
              <a:scrgbClr r="0" g="0" b="0"/>
            </a:effectRef>
            <a:fontRef idx="none"/>
          </p:style>
          <p:txBody>
            <a:bodyPr/>
            <a:lstStyle/>
            <a:p>
              <a:endParaRPr lang="en-US"/>
            </a:p>
          </p:txBody>
        </p:sp>
        <p:sp>
          <p:nvSpPr>
            <p:cNvPr id="20" name="Shape 238078"/>
            <p:cNvSpPr/>
            <p:nvPr/>
          </p:nvSpPr>
          <p:spPr>
            <a:xfrm>
              <a:off x="3761233" y="214884"/>
              <a:ext cx="383858" cy="9144"/>
            </a:xfrm>
            <a:custGeom>
              <a:avLst/>
              <a:gdLst/>
              <a:ahLst/>
              <a:cxnLst/>
              <a:rect l="0" t="0" r="0" b="0"/>
              <a:pathLst>
                <a:path w="383858" h="9144">
                  <a:moveTo>
                    <a:pt x="0" y="0"/>
                  </a:moveTo>
                  <a:lnTo>
                    <a:pt x="383858" y="0"/>
                  </a:lnTo>
                  <a:lnTo>
                    <a:pt x="383858" y="9144"/>
                  </a:lnTo>
                  <a:lnTo>
                    <a:pt x="0" y="9144"/>
                  </a:lnTo>
                </a:path>
              </a:pathLst>
            </a:custGeom>
            <a:ln w="0" cap="flat">
              <a:miter lim="127000"/>
            </a:ln>
          </p:spPr>
          <p:style>
            <a:lnRef idx="0">
              <a:srgbClr val="000000"/>
            </a:lnRef>
            <a:fillRef idx="1">
              <a:srgbClr val="000000"/>
            </a:fillRef>
            <a:effectRef idx="0">
              <a:scrgbClr r="0" g="0" b="0"/>
            </a:effectRef>
            <a:fontRef idx="none"/>
          </p:style>
          <p:txBody>
            <a:bodyPr/>
            <a:lstStyle/>
            <a:p>
              <a:endParaRPr lang="en-US"/>
            </a:p>
          </p:txBody>
        </p:sp>
        <p:sp>
          <p:nvSpPr>
            <p:cNvPr id="21" name="Shape 238079"/>
            <p:cNvSpPr/>
            <p:nvPr/>
          </p:nvSpPr>
          <p:spPr>
            <a:xfrm>
              <a:off x="3761233" y="214884"/>
              <a:ext cx="10668" cy="137160"/>
            </a:xfrm>
            <a:custGeom>
              <a:avLst/>
              <a:gdLst/>
              <a:ahLst/>
              <a:cxnLst/>
              <a:rect l="0" t="0" r="0" b="0"/>
              <a:pathLst>
                <a:path w="10668" h="137160">
                  <a:moveTo>
                    <a:pt x="0" y="0"/>
                  </a:moveTo>
                  <a:lnTo>
                    <a:pt x="10668" y="0"/>
                  </a:lnTo>
                  <a:lnTo>
                    <a:pt x="10668" y="137160"/>
                  </a:lnTo>
                  <a:lnTo>
                    <a:pt x="0" y="137160"/>
                  </a:lnTo>
                </a:path>
              </a:pathLst>
            </a:custGeom>
            <a:ln w="0" cap="flat">
              <a:miter lim="127000"/>
            </a:ln>
          </p:spPr>
          <p:style>
            <a:lnRef idx="0">
              <a:srgbClr val="000000"/>
            </a:lnRef>
            <a:fillRef idx="1">
              <a:srgbClr val="000000"/>
            </a:fillRef>
            <a:effectRef idx="0">
              <a:scrgbClr r="0" g="0" b="0"/>
            </a:effectRef>
            <a:fontRef idx="none"/>
          </p:style>
          <p:txBody>
            <a:bodyPr/>
            <a:lstStyle/>
            <a:p>
              <a:endParaRPr lang="en-US"/>
            </a:p>
          </p:txBody>
        </p:sp>
        <p:sp>
          <p:nvSpPr>
            <p:cNvPr id="22" name="Shape 207205"/>
            <p:cNvSpPr/>
            <p:nvPr/>
          </p:nvSpPr>
          <p:spPr>
            <a:xfrm>
              <a:off x="4145091" y="214884"/>
              <a:ext cx="0" cy="9144"/>
            </a:xfrm>
            <a:custGeom>
              <a:avLst/>
              <a:gdLst/>
              <a:ahLst/>
              <a:cxnLst/>
              <a:rect l="0" t="0" r="0" b="0"/>
              <a:pathLst>
                <a:path h="9144">
                  <a:moveTo>
                    <a:pt x="0" y="0"/>
                  </a:moveTo>
                  <a:lnTo>
                    <a:pt x="0" y="0"/>
                  </a:lnTo>
                  <a:lnTo>
                    <a:pt x="0" y="9144"/>
                  </a:lnTo>
                  <a:lnTo>
                    <a:pt x="0" y="9144"/>
                  </a:lnTo>
                  <a:close/>
                </a:path>
              </a:pathLst>
            </a:custGeom>
            <a:ln w="0" cap="flat">
              <a:miter lim="127000"/>
            </a:ln>
          </p:spPr>
          <p:style>
            <a:lnRef idx="0">
              <a:srgbClr val="000000"/>
            </a:lnRef>
            <a:fillRef idx="1">
              <a:srgbClr val="000000"/>
            </a:fillRef>
            <a:effectRef idx="0">
              <a:scrgbClr r="0" g="0" b="0"/>
            </a:effectRef>
            <a:fontRef idx="none"/>
          </p:style>
          <p:txBody>
            <a:bodyPr/>
            <a:lstStyle/>
            <a:p>
              <a:endParaRPr lang="en-US"/>
            </a:p>
          </p:txBody>
        </p:sp>
        <p:sp>
          <p:nvSpPr>
            <p:cNvPr id="23" name="Shape 207206"/>
            <p:cNvSpPr/>
            <p:nvPr/>
          </p:nvSpPr>
          <p:spPr>
            <a:xfrm>
              <a:off x="4145091" y="341376"/>
              <a:ext cx="0" cy="10668"/>
            </a:xfrm>
            <a:custGeom>
              <a:avLst/>
              <a:gdLst/>
              <a:ahLst/>
              <a:cxnLst/>
              <a:rect l="0" t="0" r="0" b="0"/>
              <a:pathLst>
                <a:path h="10668">
                  <a:moveTo>
                    <a:pt x="0" y="0"/>
                  </a:moveTo>
                  <a:lnTo>
                    <a:pt x="0" y="0"/>
                  </a:lnTo>
                  <a:lnTo>
                    <a:pt x="0" y="10668"/>
                  </a:lnTo>
                  <a:lnTo>
                    <a:pt x="0" y="10668"/>
                  </a:lnTo>
                  <a:close/>
                </a:path>
              </a:pathLst>
            </a:custGeom>
            <a:ln w="0" cap="flat">
              <a:miter lim="127000"/>
            </a:ln>
          </p:spPr>
          <p:style>
            <a:lnRef idx="0">
              <a:srgbClr val="000000"/>
            </a:lnRef>
            <a:fillRef idx="1">
              <a:srgbClr val="000000"/>
            </a:fillRef>
            <a:effectRef idx="0">
              <a:scrgbClr r="0" g="0" b="0"/>
            </a:effectRef>
            <a:fontRef idx="none"/>
          </p:style>
          <p:txBody>
            <a:bodyPr/>
            <a:lstStyle/>
            <a:p>
              <a:endParaRPr lang="en-US"/>
            </a:p>
          </p:txBody>
        </p:sp>
        <p:sp>
          <p:nvSpPr>
            <p:cNvPr id="24" name="Shape 82"/>
            <p:cNvSpPr/>
            <p:nvPr/>
          </p:nvSpPr>
          <p:spPr>
            <a:xfrm>
              <a:off x="4145091" y="152400"/>
              <a:ext cx="384238" cy="260604"/>
            </a:xfrm>
            <a:custGeom>
              <a:avLst/>
              <a:gdLst/>
              <a:ahLst/>
              <a:cxnLst/>
              <a:rect l="0" t="0" r="0" b="0"/>
              <a:pathLst>
                <a:path w="384238" h="260604">
                  <a:moveTo>
                    <a:pt x="257746" y="0"/>
                  </a:moveTo>
                  <a:lnTo>
                    <a:pt x="259270" y="1524"/>
                  </a:lnTo>
                  <a:lnTo>
                    <a:pt x="260794" y="3048"/>
                  </a:lnTo>
                  <a:lnTo>
                    <a:pt x="263842" y="4572"/>
                  </a:lnTo>
                  <a:lnTo>
                    <a:pt x="269938" y="12192"/>
                  </a:lnTo>
                  <a:lnTo>
                    <a:pt x="277558" y="19812"/>
                  </a:lnTo>
                  <a:lnTo>
                    <a:pt x="286702" y="28956"/>
                  </a:lnTo>
                  <a:lnTo>
                    <a:pt x="297370" y="39624"/>
                  </a:lnTo>
                  <a:lnTo>
                    <a:pt x="309562" y="51816"/>
                  </a:lnTo>
                  <a:lnTo>
                    <a:pt x="321754" y="64008"/>
                  </a:lnTo>
                  <a:lnTo>
                    <a:pt x="332422" y="74676"/>
                  </a:lnTo>
                  <a:lnTo>
                    <a:pt x="344614" y="86868"/>
                  </a:lnTo>
                  <a:lnTo>
                    <a:pt x="355282" y="97536"/>
                  </a:lnTo>
                  <a:lnTo>
                    <a:pt x="364426" y="106680"/>
                  </a:lnTo>
                  <a:lnTo>
                    <a:pt x="373570" y="115824"/>
                  </a:lnTo>
                  <a:lnTo>
                    <a:pt x="379666" y="121920"/>
                  </a:lnTo>
                  <a:lnTo>
                    <a:pt x="381190" y="123444"/>
                  </a:lnTo>
                  <a:lnTo>
                    <a:pt x="382714" y="124968"/>
                  </a:lnTo>
                  <a:lnTo>
                    <a:pt x="384238" y="126492"/>
                  </a:lnTo>
                  <a:lnTo>
                    <a:pt x="384238" y="134112"/>
                  </a:lnTo>
                  <a:lnTo>
                    <a:pt x="382714" y="135636"/>
                  </a:lnTo>
                  <a:lnTo>
                    <a:pt x="381190" y="137160"/>
                  </a:lnTo>
                  <a:lnTo>
                    <a:pt x="379666" y="140208"/>
                  </a:lnTo>
                  <a:lnTo>
                    <a:pt x="373570" y="146304"/>
                  </a:lnTo>
                  <a:lnTo>
                    <a:pt x="364426" y="153924"/>
                  </a:lnTo>
                  <a:lnTo>
                    <a:pt x="355282" y="163068"/>
                  </a:lnTo>
                  <a:lnTo>
                    <a:pt x="344614" y="173736"/>
                  </a:lnTo>
                  <a:lnTo>
                    <a:pt x="332422" y="185928"/>
                  </a:lnTo>
                  <a:lnTo>
                    <a:pt x="321754" y="198120"/>
                  </a:lnTo>
                  <a:lnTo>
                    <a:pt x="309562" y="208788"/>
                  </a:lnTo>
                  <a:lnTo>
                    <a:pt x="297370" y="220980"/>
                  </a:lnTo>
                  <a:lnTo>
                    <a:pt x="286702" y="231648"/>
                  </a:lnTo>
                  <a:lnTo>
                    <a:pt x="277558" y="240792"/>
                  </a:lnTo>
                  <a:lnTo>
                    <a:pt x="269938" y="249936"/>
                  </a:lnTo>
                  <a:lnTo>
                    <a:pt x="263842" y="256032"/>
                  </a:lnTo>
                  <a:lnTo>
                    <a:pt x="260794" y="257556"/>
                  </a:lnTo>
                  <a:lnTo>
                    <a:pt x="259270" y="259080"/>
                  </a:lnTo>
                  <a:lnTo>
                    <a:pt x="257746" y="260604"/>
                  </a:lnTo>
                  <a:lnTo>
                    <a:pt x="248602" y="257556"/>
                  </a:lnTo>
                  <a:lnTo>
                    <a:pt x="248602" y="199644"/>
                  </a:lnTo>
                  <a:lnTo>
                    <a:pt x="0" y="199644"/>
                  </a:lnTo>
                  <a:lnTo>
                    <a:pt x="0" y="188976"/>
                  </a:lnTo>
                  <a:lnTo>
                    <a:pt x="254698" y="188976"/>
                  </a:lnTo>
                  <a:lnTo>
                    <a:pt x="259270" y="193548"/>
                  </a:lnTo>
                  <a:lnTo>
                    <a:pt x="259270" y="245364"/>
                  </a:lnTo>
                  <a:lnTo>
                    <a:pt x="262318" y="242316"/>
                  </a:lnTo>
                  <a:lnTo>
                    <a:pt x="269938" y="234696"/>
                  </a:lnTo>
                  <a:lnTo>
                    <a:pt x="280606" y="224028"/>
                  </a:lnTo>
                  <a:lnTo>
                    <a:pt x="291274" y="213360"/>
                  </a:lnTo>
                  <a:lnTo>
                    <a:pt x="301942" y="202692"/>
                  </a:lnTo>
                  <a:lnTo>
                    <a:pt x="314134" y="190500"/>
                  </a:lnTo>
                  <a:lnTo>
                    <a:pt x="326326" y="178308"/>
                  </a:lnTo>
                  <a:lnTo>
                    <a:pt x="336994" y="167640"/>
                  </a:lnTo>
                  <a:lnTo>
                    <a:pt x="347662" y="156972"/>
                  </a:lnTo>
                  <a:lnTo>
                    <a:pt x="358330" y="146304"/>
                  </a:lnTo>
                  <a:lnTo>
                    <a:pt x="365950" y="138684"/>
                  </a:lnTo>
                  <a:lnTo>
                    <a:pt x="372046" y="132588"/>
                  </a:lnTo>
                  <a:lnTo>
                    <a:pt x="373189" y="130302"/>
                  </a:lnTo>
                  <a:lnTo>
                    <a:pt x="372046" y="128016"/>
                  </a:lnTo>
                  <a:lnTo>
                    <a:pt x="365950" y="121920"/>
                  </a:lnTo>
                  <a:lnTo>
                    <a:pt x="358330" y="114300"/>
                  </a:lnTo>
                  <a:lnTo>
                    <a:pt x="347662" y="105156"/>
                  </a:lnTo>
                  <a:lnTo>
                    <a:pt x="336994" y="94488"/>
                  </a:lnTo>
                  <a:lnTo>
                    <a:pt x="326326" y="82296"/>
                  </a:lnTo>
                  <a:lnTo>
                    <a:pt x="314134" y="70104"/>
                  </a:lnTo>
                  <a:lnTo>
                    <a:pt x="301942" y="59436"/>
                  </a:lnTo>
                  <a:lnTo>
                    <a:pt x="291274" y="47244"/>
                  </a:lnTo>
                  <a:lnTo>
                    <a:pt x="280606" y="36576"/>
                  </a:lnTo>
                  <a:lnTo>
                    <a:pt x="269938" y="27432"/>
                  </a:lnTo>
                  <a:lnTo>
                    <a:pt x="262318" y="18288"/>
                  </a:lnTo>
                  <a:lnTo>
                    <a:pt x="259270" y="15240"/>
                  </a:lnTo>
                  <a:lnTo>
                    <a:pt x="259270" y="67056"/>
                  </a:lnTo>
                  <a:lnTo>
                    <a:pt x="254698" y="71628"/>
                  </a:lnTo>
                  <a:lnTo>
                    <a:pt x="0" y="71628"/>
                  </a:lnTo>
                  <a:lnTo>
                    <a:pt x="0" y="62484"/>
                  </a:lnTo>
                  <a:lnTo>
                    <a:pt x="248602" y="62484"/>
                  </a:lnTo>
                  <a:lnTo>
                    <a:pt x="248602" y="3048"/>
                  </a:lnTo>
                  <a:lnTo>
                    <a:pt x="257746" y="0"/>
                  </a:lnTo>
                  <a:close/>
                </a:path>
              </a:pathLst>
            </a:custGeom>
            <a:ln w="0" cap="flat">
              <a:miter lim="127000"/>
            </a:ln>
          </p:spPr>
          <p:style>
            <a:lnRef idx="0">
              <a:srgbClr val="000000"/>
            </a:lnRef>
            <a:fillRef idx="1">
              <a:srgbClr val="000000"/>
            </a:fillRef>
            <a:effectRef idx="0">
              <a:scrgbClr r="0" g="0" b="0"/>
            </a:effectRef>
            <a:fontRef idx="none"/>
          </p:style>
          <p:txBody>
            <a:bodyPr/>
            <a:lstStyle/>
            <a:p>
              <a:endParaRPr lang="en-US"/>
            </a:p>
          </p:txBody>
        </p:sp>
        <p:sp>
          <p:nvSpPr>
            <p:cNvPr id="25" name="Shape 83"/>
            <p:cNvSpPr/>
            <p:nvPr/>
          </p:nvSpPr>
          <p:spPr>
            <a:xfrm>
              <a:off x="1395985" y="352044"/>
              <a:ext cx="0" cy="1524"/>
            </a:xfrm>
            <a:custGeom>
              <a:avLst/>
              <a:gdLst/>
              <a:ahLst/>
              <a:cxnLst/>
              <a:rect l="0" t="0" r="0" b="0"/>
              <a:pathLst>
                <a:path h="1524">
                  <a:moveTo>
                    <a:pt x="0" y="1524"/>
                  </a:moveTo>
                  <a:lnTo>
                    <a:pt x="0" y="0"/>
                  </a:lnTo>
                  <a:close/>
                </a:path>
              </a:pathLst>
            </a:custGeom>
            <a:ln w="0" cap="flat">
              <a:miter lim="127000"/>
            </a:ln>
          </p:spPr>
          <p:style>
            <a:lnRef idx="0">
              <a:srgbClr val="000000"/>
            </a:lnRef>
            <a:fillRef idx="1">
              <a:srgbClr val="000000"/>
            </a:fillRef>
            <a:effectRef idx="0">
              <a:scrgbClr r="0" g="0" b="0"/>
            </a:effectRef>
            <a:fontRef idx="none"/>
          </p:style>
          <p:txBody>
            <a:bodyPr/>
            <a:lstStyle/>
            <a:p>
              <a:endParaRPr lang="en-US"/>
            </a:p>
          </p:txBody>
        </p:sp>
        <p:sp>
          <p:nvSpPr>
            <p:cNvPr id="26" name="Shape 84"/>
            <p:cNvSpPr/>
            <p:nvPr/>
          </p:nvSpPr>
          <p:spPr>
            <a:xfrm>
              <a:off x="1269493" y="156972"/>
              <a:ext cx="369570" cy="262128"/>
            </a:xfrm>
            <a:custGeom>
              <a:avLst/>
              <a:gdLst/>
              <a:ahLst/>
              <a:cxnLst/>
              <a:rect l="0" t="0" r="0" b="0"/>
              <a:pathLst>
                <a:path w="369570" h="262128">
                  <a:moveTo>
                    <a:pt x="126492" y="0"/>
                  </a:moveTo>
                  <a:lnTo>
                    <a:pt x="135636" y="4572"/>
                  </a:lnTo>
                  <a:lnTo>
                    <a:pt x="135636" y="62484"/>
                  </a:lnTo>
                  <a:lnTo>
                    <a:pt x="369570" y="62484"/>
                  </a:lnTo>
                  <a:lnTo>
                    <a:pt x="369570" y="73152"/>
                  </a:lnTo>
                  <a:lnTo>
                    <a:pt x="131064" y="73152"/>
                  </a:lnTo>
                  <a:lnTo>
                    <a:pt x="126492" y="67056"/>
                  </a:lnTo>
                  <a:lnTo>
                    <a:pt x="126492" y="16764"/>
                  </a:lnTo>
                  <a:lnTo>
                    <a:pt x="123444" y="19812"/>
                  </a:lnTo>
                  <a:lnTo>
                    <a:pt x="114300" y="27432"/>
                  </a:lnTo>
                  <a:lnTo>
                    <a:pt x="105156" y="36576"/>
                  </a:lnTo>
                  <a:lnTo>
                    <a:pt x="94488" y="48768"/>
                  </a:lnTo>
                  <a:lnTo>
                    <a:pt x="82296" y="59436"/>
                  </a:lnTo>
                  <a:lnTo>
                    <a:pt x="71628" y="71628"/>
                  </a:lnTo>
                  <a:lnTo>
                    <a:pt x="59436" y="83820"/>
                  </a:lnTo>
                  <a:lnTo>
                    <a:pt x="47244" y="94488"/>
                  </a:lnTo>
                  <a:lnTo>
                    <a:pt x="36576" y="105156"/>
                  </a:lnTo>
                  <a:lnTo>
                    <a:pt x="27432" y="114300"/>
                  </a:lnTo>
                  <a:lnTo>
                    <a:pt x="19812" y="123444"/>
                  </a:lnTo>
                  <a:lnTo>
                    <a:pt x="13716" y="129540"/>
                  </a:lnTo>
                  <a:lnTo>
                    <a:pt x="10668" y="131064"/>
                  </a:lnTo>
                  <a:lnTo>
                    <a:pt x="13716" y="132588"/>
                  </a:lnTo>
                  <a:lnTo>
                    <a:pt x="19812" y="138684"/>
                  </a:lnTo>
                  <a:lnTo>
                    <a:pt x="27432" y="147828"/>
                  </a:lnTo>
                  <a:lnTo>
                    <a:pt x="36576" y="156972"/>
                  </a:lnTo>
                  <a:lnTo>
                    <a:pt x="47244" y="167640"/>
                  </a:lnTo>
                  <a:lnTo>
                    <a:pt x="59436" y="179832"/>
                  </a:lnTo>
                  <a:lnTo>
                    <a:pt x="71628" y="190500"/>
                  </a:lnTo>
                  <a:lnTo>
                    <a:pt x="82296" y="202692"/>
                  </a:lnTo>
                  <a:lnTo>
                    <a:pt x="94488" y="214884"/>
                  </a:lnTo>
                  <a:lnTo>
                    <a:pt x="105156" y="225552"/>
                  </a:lnTo>
                  <a:lnTo>
                    <a:pt x="114300" y="234696"/>
                  </a:lnTo>
                  <a:lnTo>
                    <a:pt x="123444" y="242316"/>
                  </a:lnTo>
                  <a:lnTo>
                    <a:pt x="126492" y="245364"/>
                  </a:lnTo>
                  <a:lnTo>
                    <a:pt x="126492" y="196596"/>
                  </a:lnTo>
                  <a:lnTo>
                    <a:pt x="131064" y="188976"/>
                  </a:lnTo>
                  <a:lnTo>
                    <a:pt x="369570" y="188976"/>
                  </a:lnTo>
                  <a:lnTo>
                    <a:pt x="369570" y="199644"/>
                  </a:lnTo>
                  <a:lnTo>
                    <a:pt x="135636" y="199644"/>
                  </a:lnTo>
                  <a:lnTo>
                    <a:pt x="135636" y="257556"/>
                  </a:lnTo>
                  <a:lnTo>
                    <a:pt x="126492" y="262128"/>
                  </a:lnTo>
                  <a:lnTo>
                    <a:pt x="126492" y="260604"/>
                  </a:lnTo>
                  <a:lnTo>
                    <a:pt x="123444" y="259080"/>
                  </a:lnTo>
                  <a:lnTo>
                    <a:pt x="121920" y="256032"/>
                  </a:lnTo>
                  <a:lnTo>
                    <a:pt x="115824" y="249936"/>
                  </a:lnTo>
                  <a:lnTo>
                    <a:pt x="106680" y="242316"/>
                  </a:lnTo>
                  <a:lnTo>
                    <a:pt x="97536" y="231648"/>
                  </a:lnTo>
                  <a:lnTo>
                    <a:pt x="86868" y="220980"/>
                  </a:lnTo>
                  <a:lnTo>
                    <a:pt x="76200" y="210312"/>
                  </a:lnTo>
                  <a:lnTo>
                    <a:pt x="64008" y="198120"/>
                  </a:lnTo>
                  <a:lnTo>
                    <a:pt x="51816" y="185928"/>
                  </a:lnTo>
                  <a:lnTo>
                    <a:pt x="41148" y="175260"/>
                  </a:lnTo>
                  <a:lnTo>
                    <a:pt x="30480" y="164592"/>
                  </a:lnTo>
                  <a:lnTo>
                    <a:pt x="19812" y="153924"/>
                  </a:lnTo>
                  <a:lnTo>
                    <a:pt x="12192" y="146304"/>
                  </a:lnTo>
                  <a:lnTo>
                    <a:pt x="6096" y="140208"/>
                  </a:lnTo>
                  <a:lnTo>
                    <a:pt x="3048" y="138684"/>
                  </a:lnTo>
                  <a:lnTo>
                    <a:pt x="1524" y="135636"/>
                  </a:lnTo>
                  <a:lnTo>
                    <a:pt x="0" y="135636"/>
                  </a:lnTo>
                  <a:lnTo>
                    <a:pt x="0" y="126492"/>
                  </a:lnTo>
                  <a:lnTo>
                    <a:pt x="1524" y="126492"/>
                  </a:lnTo>
                  <a:lnTo>
                    <a:pt x="3048" y="124968"/>
                  </a:lnTo>
                  <a:lnTo>
                    <a:pt x="6096" y="121920"/>
                  </a:lnTo>
                  <a:lnTo>
                    <a:pt x="12192" y="115824"/>
                  </a:lnTo>
                  <a:lnTo>
                    <a:pt x="19812" y="108204"/>
                  </a:lnTo>
                  <a:lnTo>
                    <a:pt x="30480" y="97536"/>
                  </a:lnTo>
                  <a:lnTo>
                    <a:pt x="41148" y="86868"/>
                  </a:lnTo>
                  <a:lnTo>
                    <a:pt x="51816" y="76200"/>
                  </a:lnTo>
                  <a:lnTo>
                    <a:pt x="64008" y="64008"/>
                  </a:lnTo>
                  <a:lnTo>
                    <a:pt x="76200" y="51816"/>
                  </a:lnTo>
                  <a:lnTo>
                    <a:pt x="86868" y="41148"/>
                  </a:lnTo>
                  <a:lnTo>
                    <a:pt x="97536" y="30480"/>
                  </a:lnTo>
                  <a:lnTo>
                    <a:pt x="106680" y="19812"/>
                  </a:lnTo>
                  <a:lnTo>
                    <a:pt x="115824" y="12192"/>
                  </a:lnTo>
                  <a:lnTo>
                    <a:pt x="121920" y="6096"/>
                  </a:lnTo>
                  <a:lnTo>
                    <a:pt x="123444" y="3048"/>
                  </a:lnTo>
                  <a:lnTo>
                    <a:pt x="126492" y="1524"/>
                  </a:lnTo>
                  <a:lnTo>
                    <a:pt x="126492" y="0"/>
                  </a:lnTo>
                  <a:close/>
                </a:path>
              </a:pathLst>
            </a:custGeom>
            <a:ln w="0" cap="flat">
              <a:miter lim="127000"/>
            </a:ln>
          </p:spPr>
          <p:style>
            <a:lnRef idx="0">
              <a:srgbClr val="000000"/>
            </a:lnRef>
            <a:fillRef idx="1">
              <a:srgbClr val="000000"/>
            </a:fillRef>
            <a:effectRef idx="0">
              <a:scrgbClr r="0" g="0" b="0"/>
            </a:effectRef>
            <a:fontRef idx="none"/>
          </p:style>
          <p:txBody>
            <a:bodyPr/>
            <a:lstStyle/>
            <a:p>
              <a:endParaRPr lang="en-US"/>
            </a:p>
          </p:txBody>
        </p:sp>
        <p:sp>
          <p:nvSpPr>
            <p:cNvPr id="27" name="Shape 238080"/>
            <p:cNvSpPr/>
            <p:nvPr/>
          </p:nvSpPr>
          <p:spPr>
            <a:xfrm>
              <a:off x="1639063" y="345948"/>
              <a:ext cx="369570" cy="10668"/>
            </a:xfrm>
            <a:custGeom>
              <a:avLst/>
              <a:gdLst/>
              <a:ahLst/>
              <a:cxnLst/>
              <a:rect l="0" t="0" r="0" b="0"/>
              <a:pathLst>
                <a:path w="369570" h="10668">
                  <a:moveTo>
                    <a:pt x="0" y="0"/>
                  </a:moveTo>
                  <a:lnTo>
                    <a:pt x="369570" y="0"/>
                  </a:lnTo>
                  <a:lnTo>
                    <a:pt x="369570" y="10668"/>
                  </a:lnTo>
                  <a:lnTo>
                    <a:pt x="0" y="10668"/>
                  </a:lnTo>
                </a:path>
              </a:pathLst>
            </a:custGeom>
            <a:ln w="0" cap="flat">
              <a:miter lim="127000"/>
            </a:ln>
          </p:spPr>
          <p:style>
            <a:lnRef idx="0">
              <a:srgbClr val="000000"/>
            </a:lnRef>
            <a:fillRef idx="1">
              <a:srgbClr val="000000"/>
            </a:fillRef>
            <a:effectRef idx="0">
              <a:scrgbClr r="0" g="0" b="0"/>
            </a:effectRef>
            <a:fontRef idx="none"/>
          </p:style>
          <p:txBody>
            <a:bodyPr/>
            <a:lstStyle/>
            <a:p>
              <a:endParaRPr lang="en-US"/>
            </a:p>
          </p:txBody>
        </p:sp>
        <p:sp>
          <p:nvSpPr>
            <p:cNvPr id="28" name="Shape 238081"/>
            <p:cNvSpPr/>
            <p:nvPr/>
          </p:nvSpPr>
          <p:spPr>
            <a:xfrm>
              <a:off x="1997965" y="219456"/>
              <a:ext cx="10668" cy="137160"/>
            </a:xfrm>
            <a:custGeom>
              <a:avLst/>
              <a:gdLst/>
              <a:ahLst/>
              <a:cxnLst/>
              <a:rect l="0" t="0" r="0" b="0"/>
              <a:pathLst>
                <a:path w="10668" h="137160">
                  <a:moveTo>
                    <a:pt x="0" y="0"/>
                  </a:moveTo>
                  <a:lnTo>
                    <a:pt x="10668" y="0"/>
                  </a:lnTo>
                  <a:lnTo>
                    <a:pt x="10668" y="137160"/>
                  </a:lnTo>
                  <a:lnTo>
                    <a:pt x="0" y="137160"/>
                  </a:lnTo>
                </a:path>
              </a:pathLst>
            </a:custGeom>
            <a:ln w="0" cap="flat">
              <a:miter lim="127000"/>
            </a:ln>
          </p:spPr>
          <p:style>
            <a:lnRef idx="0">
              <a:srgbClr val="000000"/>
            </a:lnRef>
            <a:fillRef idx="1">
              <a:srgbClr val="000000"/>
            </a:fillRef>
            <a:effectRef idx="0">
              <a:scrgbClr r="0" g="0" b="0"/>
            </a:effectRef>
            <a:fontRef idx="none"/>
          </p:style>
          <p:txBody>
            <a:bodyPr/>
            <a:lstStyle/>
            <a:p>
              <a:endParaRPr lang="en-US"/>
            </a:p>
          </p:txBody>
        </p:sp>
        <p:sp>
          <p:nvSpPr>
            <p:cNvPr id="29" name="Shape 238082"/>
            <p:cNvSpPr/>
            <p:nvPr/>
          </p:nvSpPr>
          <p:spPr>
            <a:xfrm>
              <a:off x="1639063" y="219456"/>
              <a:ext cx="369570" cy="10668"/>
            </a:xfrm>
            <a:custGeom>
              <a:avLst/>
              <a:gdLst/>
              <a:ahLst/>
              <a:cxnLst/>
              <a:rect l="0" t="0" r="0" b="0"/>
              <a:pathLst>
                <a:path w="369570" h="10668">
                  <a:moveTo>
                    <a:pt x="0" y="0"/>
                  </a:moveTo>
                  <a:lnTo>
                    <a:pt x="369570" y="0"/>
                  </a:lnTo>
                  <a:lnTo>
                    <a:pt x="369570" y="10668"/>
                  </a:lnTo>
                  <a:lnTo>
                    <a:pt x="0" y="10668"/>
                  </a:lnTo>
                </a:path>
              </a:pathLst>
            </a:custGeom>
            <a:ln w="0" cap="flat">
              <a:miter lim="127000"/>
            </a:ln>
          </p:spPr>
          <p:style>
            <a:lnRef idx="0">
              <a:srgbClr val="000000"/>
            </a:lnRef>
            <a:fillRef idx="1">
              <a:srgbClr val="000000"/>
            </a:fillRef>
            <a:effectRef idx="0">
              <a:scrgbClr r="0" g="0" b="0"/>
            </a:effectRef>
            <a:fontRef idx="none"/>
          </p:style>
          <p:txBody>
            <a:bodyPr/>
            <a:lstStyle/>
            <a:p>
              <a:endParaRPr lang="en-US"/>
            </a:p>
          </p:txBody>
        </p:sp>
        <p:sp>
          <p:nvSpPr>
            <p:cNvPr id="30" name="Shape 207202"/>
            <p:cNvSpPr/>
            <p:nvPr/>
          </p:nvSpPr>
          <p:spPr>
            <a:xfrm>
              <a:off x="1639063" y="345948"/>
              <a:ext cx="0" cy="10668"/>
            </a:xfrm>
            <a:custGeom>
              <a:avLst/>
              <a:gdLst/>
              <a:ahLst/>
              <a:cxnLst/>
              <a:rect l="0" t="0" r="0" b="0"/>
              <a:pathLst>
                <a:path h="10668">
                  <a:moveTo>
                    <a:pt x="0" y="0"/>
                  </a:moveTo>
                  <a:lnTo>
                    <a:pt x="0" y="0"/>
                  </a:lnTo>
                  <a:lnTo>
                    <a:pt x="0" y="10668"/>
                  </a:lnTo>
                  <a:lnTo>
                    <a:pt x="0" y="10668"/>
                  </a:lnTo>
                  <a:close/>
                </a:path>
              </a:pathLst>
            </a:custGeom>
            <a:ln w="0" cap="flat">
              <a:miter lim="127000"/>
            </a:ln>
          </p:spPr>
          <p:style>
            <a:lnRef idx="0">
              <a:srgbClr val="000000"/>
            </a:lnRef>
            <a:fillRef idx="1">
              <a:srgbClr val="000000"/>
            </a:fillRef>
            <a:effectRef idx="0">
              <a:scrgbClr r="0" g="0" b="0"/>
            </a:effectRef>
            <a:fontRef idx="none"/>
          </p:style>
          <p:txBody>
            <a:bodyPr/>
            <a:lstStyle/>
            <a:p>
              <a:endParaRPr lang="en-US"/>
            </a:p>
          </p:txBody>
        </p:sp>
        <p:sp>
          <p:nvSpPr>
            <p:cNvPr id="31" name="Shape 207203"/>
            <p:cNvSpPr/>
            <p:nvPr/>
          </p:nvSpPr>
          <p:spPr>
            <a:xfrm>
              <a:off x="1639063" y="219456"/>
              <a:ext cx="0" cy="10668"/>
            </a:xfrm>
            <a:custGeom>
              <a:avLst/>
              <a:gdLst/>
              <a:ahLst/>
              <a:cxnLst/>
              <a:rect l="0" t="0" r="0" b="0"/>
              <a:pathLst>
                <a:path h="10668">
                  <a:moveTo>
                    <a:pt x="0" y="0"/>
                  </a:moveTo>
                  <a:lnTo>
                    <a:pt x="0" y="0"/>
                  </a:lnTo>
                  <a:lnTo>
                    <a:pt x="0" y="10668"/>
                  </a:lnTo>
                  <a:lnTo>
                    <a:pt x="0" y="10668"/>
                  </a:lnTo>
                  <a:close/>
                </a:path>
              </a:pathLst>
            </a:custGeom>
            <a:ln w="0" cap="flat">
              <a:miter lim="127000"/>
            </a:ln>
          </p:spPr>
          <p:style>
            <a:lnRef idx="0">
              <a:srgbClr val="000000"/>
            </a:lnRef>
            <a:fillRef idx="1">
              <a:srgbClr val="000000"/>
            </a:fillRef>
            <a:effectRef idx="0">
              <a:scrgbClr r="0" g="0" b="0"/>
            </a:effectRef>
            <a:fontRef idx="none"/>
          </p:style>
          <p:txBody>
            <a:bodyPr/>
            <a:lstStyle/>
            <a:p>
              <a:endParaRPr lang="en-US"/>
            </a:p>
          </p:txBody>
        </p:sp>
        <p:sp>
          <p:nvSpPr>
            <p:cNvPr id="32" name="Shape 86"/>
            <p:cNvSpPr/>
            <p:nvPr/>
          </p:nvSpPr>
          <p:spPr>
            <a:xfrm>
              <a:off x="2769109" y="606552"/>
              <a:ext cx="130302" cy="665988"/>
            </a:xfrm>
            <a:custGeom>
              <a:avLst/>
              <a:gdLst/>
              <a:ahLst/>
              <a:cxnLst/>
              <a:rect l="0" t="0" r="0" b="0"/>
              <a:pathLst>
                <a:path w="130302" h="665988">
                  <a:moveTo>
                    <a:pt x="68580" y="0"/>
                  </a:moveTo>
                  <a:lnTo>
                    <a:pt x="70104" y="0"/>
                  </a:lnTo>
                  <a:lnTo>
                    <a:pt x="130302" y="0"/>
                  </a:lnTo>
                  <a:lnTo>
                    <a:pt x="130302" y="9144"/>
                  </a:lnTo>
                  <a:lnTo>
                    <a:pt x="71628" y="9144"/>
                  </a:lnTo>
                  <a:lnTo>
                    <a:pt x="71628" y="536448"/>
                  </a:lnTo>
                  <a:lnTo>
                    <a:pt x="67056" y="541020"/>
                  </a:lnTo>
                  <a:lnTo>
                    <a:pt x="15240" y="541020"/>
                  </a:lnTo>
                  <a:lnTo>
                    <a:pt x="18288" y="544068"/>
                  </a:lnTo>
                  <a:lnTo>
                    <a:pt x="27432" y="551688"/>
                  </a:lnTo>
                  <a:lnTo>
                    <a:pt x="36576" y="562356"/>
                  </a:lnTo>
                  <a:lnTo>
                    <a:pt x="47244" y="573024"/>
                  </a:lnTo>
                  <a:lnTo>
                    <a:pt x="57912" y="583692"/>
                  </a:lnTo>
                  <a:lnTo>
                    <a:pt x="70104" y="595884"/>
                  </a:lnTo>
                  <a:lnTo>
                    <a:pt x="82296" y="608076"/>
                  </a:lnTo>
                  <a:lnTo>
                    <a:pt x="94488" y="618744"/>
                  </a:lnTo>
                  <a:lnTo>
                    <a:pt x="105156" y="629412"/>
                  </a:lnTo>
                  <a:lnTo>
                    <a:pt x="114300" y="640080"/>
                  </a:lnTo>
                  <a:lnTo>
                    <a:pt x="121920" y="647700"/>
                  </a:lnTo>
                  <a:lnTo>
                    <a:pt x="128016" y="653796"/>
                  </a:lnTo>
                  <a:lnTo>
                    <a:pt x="130302" y="656082"/>
                  </a:lnTo>
                  <a:lnTo>
                    <a:pt x="130302" y="665988"/>
                  </a:lnTo>
                  <a:lnTo>
                    <a:pt x="126492" y="665988"/>
                  </a:lnTo>
                  <a:lnTo>
                    <a:pt x="124968" y="665988"/>
                  </a:lnTo>
                  <a:lnTo>
                    <a:pt x="123444" y="662940"/>
                  </a:lnTo>
                  <a:lnTo>
                    <a:pt x="121920" y="661416"/>
                  </a:lnTo>
                  <a:lnTo>
                    <a:pt x="114300" y="655320"/>
                  </a:lnTo>
                  <a:lnTo>
                    <a:pt x="106680" y="646176"/>
                  </a:lnTo>
                  <a:lnTo>
                    <a:pt x="97536" y="637032"/>
                  </a:lnTo>
                  <a:lnTo>
                    <a:pt x="86868" y="626364"/>
                  </a:lnTo>
                  <a:lnTo>
                    <a:pt x="74676" y="615696"/>
                  </a:lnTo>
                  <a:lnTo>
                    <a:pt x="62484" y="603504"/>
                  </a:lnTo>
                  <a:lnTo>
                    <a:pt x="51816" y="591312"/>
                  </a:lnTo>
                  <a:lnTo>
                    <a:pt x="39624" y="580644"/>
                  </a:lnTo>
                  <a:lnTo>
                    <a:pt x="28956" y="568452"/>
                  </a:lnTo>
                  <a:lnTo>
                    <a:pt x="19812" y="559308"/>
                  </a:lnTo>
                  <a:lnTo>
                    <a:pt x="12192" y="551688"/>
                  </a:lnTo>
                  <a:lnTo>
                    <a:pt x="4572" y="545592"/>
                  </a:lnTo>
                  <a:lnTo>
                    <a:pt x="3048" y="542544"/>
                  </a:lnTo>
                  <a:lnTo>
                    <a:pt x="1524" y="541020"/>
                  </a:lnTo>
                  <a:lnTo>
                    <a:pt x="0" y="539496"/>
                  </a:lnTo>
                  <a:lnTo>
                    <a:pt x="3048" y="530352"/>
                  </a:lnTo>
                  <a:lnTo>
                    <a:pt x="62484" y="530352"/>
                  </a:lnTo>
                  <a:lnTo>
                    <a:pt x="62484" y="4572"/>
                  </a:lnTo>
                  <a:lnTo>
                    <a:pt x="68580" y="0"/>
                  </a:lnTo>
                  <a:close/>
                </a:path>
              </a:pathLst>
            </a:custGeom>
            <a:ln w="0" cap="flat">
              <a:miter lim="127000"/>
            </a:ln>
          </p:spPr>
          <p:style>
            <a:lnRef idx="0">
              <a:srgbClr val="000000"/>
            </a:lnRef>
            <a:fillRef idx="1">
              <a:srgbClr val="000000"/>
            </a:fillRef>
            <a:effectRef idx="0">
              <a:scrgbClr r="0" g="0" b="0"/>
            </a:effectRef>
            <a:fontRef idx="none"/>
          </p:style>
          <p:txBody>
            <a:bodyPr/>
            <a:lstStyle/>
            <a:p>
              <a:endParaRPr lang="en-US"/>
            </a:p>
          </p:txBody>
        </p:sp>
        <p:sp>
          <p:nvSpPr>
            <p:cNvPr id="33" name="Shape 87"/>
            <p:cNvSpPr/>
            <p:nvPr/>
          </p:nvSpPr>
          <p:spPr>
            <a:xfrm>
              <a:off x="2836165" y="606552"/>
              <a:ext cx="1524" cy="0"/>
            </a:xfrm>
            <a:custGeom>
              <a:avLst/>
              <a:gdLst/>
              <a:ahLst/>
              <a:cxnLst/>
              <a:rect l="0" t="0" r="0" b="0"/>
              <a:pathLst>
                <a:path w="1524">
                  <a:moveTo>
                    <a:pt x="1524" y="0"/>
                  </a:moveTo>
                  <a:lnTo>
                    <a:pt x="0" y="0"/>
                  </a:lnTo>
                  <a:close/>
                </a:path>
              </a:pathLst>
            </a:custGeom>
            <a:ln w="0" cap="flat">
              <a:miter lim="127000"/>
            </a:ln>
          </p:spPr>
          <p:style>
            <a:lnRef idx="0">
              <a:srgbClr val="000000"/>
            </a:lnRef>
            <a:fillRef idx="1">
              <a:srgbClr val="000000"/>
            </a:fillRef>
            <a:effectRef idx="0">
              <a:scrgbClr r="0" g="0" b="0"/>
            </a:effectRef>
            <a:fontRef idx="none"/>
          </p:style>
          <p:txBody>
            <a:bodyPr/>
            <a:lstStyle/>
            <a:p>
              <a:endParaRPr lang="en-US"/>
            </a:p>
          </p:txBody>
        </p:sp>
        <p:sp>
          <p:nvSpPr>
            <p:cNvPr id="34" name="Shape 88"/>
            <p:cNvSpPr/>
            <p:nvPr/>
          </p:nvSpPr>
          <p:spPr>
            <a:xfrm>
              <a:off x="2899411" y="606552"/>
              <a:ext cx="130302" cy="665988"/>
            </a:xfrm>
            <a:custGeom>
              <a:avLst/>
              <a:gdLst/>
              <a:ahLst/>
              <a:cxnLst/>
              <a:rect l="0" t="0" r="0" b="0"/>
              <a:pathLst>
                <a:path w="130302" h="665988">
                  <a:moveTo>
                    <a:pt x="0" y="0"/>
                  </a:moveTo>
                  <a:lnTo>
                    <a:pt x="762" y="0"/>
                  </a:lnTo>
                  <a:lnTo>
                    <a:pt x="63246" y="0"/>
                  </a:lnTo>
                  <a:cubicBezTo>
                    <a:pt x="66294" y="0"/>
                    <a:pt x="67818" y="1524"/>
                    <a:pt x="67818" y="4572"/>
                  </a:cubicBezTo>
                  <a:lnTo>
                    <a:pt x="67818" y="530352"/>
                  </a:lnTo>
                  <a:lnTo>
                    <a:pt x="127254" y="530352"/>
                  </a:lnTo>
                  <a:lnTo>
                    <a:pt x="130302" y="539496"/>
                  </a:lnTo>
                  <a:lnTo>
                    <a:pt x="128778" y="541020"/>
                  </a:lnTo>
                  <a:lnTo>
                    <a:pt x="127254" y="542544"/>
                  </a:lnTo>
                  <a:lnTo>
                    <a:pt x="125730" y="545592"/>
                  </a:lnTo>
                  <a:lnTo>
                    <a:pt x="118110" y="551688"/>
                  </a:lnTo>
                  <a:lnTo>
                    <a:pt x="110490" y="559308"/>
                  </a:lnTo>
                  <a:lnTo>
                    <a:pt x="101346" y="568452"/>
                  </a:lnTo>
                  <a:lnTo>
                    <a:pt x="90678" y="580644"/>
                  </a:lnTo>
                  <a:lnTo>
                    <a:pt x="78486" y="591312"/>
                  </a:lnTo>
                  <a:lnTo>
                    <a:pt x="67818" y="603504"/>
                  </a:lnTo>
                  <a:lnTo>
                    <a:pt x="55626" y="615696"/>
                  </a:lnTo>
                  <a:lnTo>
                    <a:pt x="43434" y="626364"/>
                  </a:lnTo>
                  <a:lnTo>
                    <a:pt x="32766" y="637032"/>
                  </a:lnTo>
                  <a:lnTo>
                    <a:pt x="23622" y="646176"/>
                  </a:lnTo>
                  <a:lnTo>
                    <a:pt x="16002" y="655320"/>
                  </a:lnTo>
                  <a:lnTo>
                    <a:pt x="8382" y="661416"/>
                  </a:lnTo>
                  <a:lnTo>
                    <a:pt x="6858" y="662940"/>
                  </a:lnTo>
                  <a:lnTo>
                    <a:pt x="5334" y="665988"/>
                  </a:lnTo>
                  <a:lnTo>
                    <a:pt x="3810" y="665988"/>
                  </a:lnTo>
                  <a:lnTo>
                    <a:pt x="0" y="665988"/>
                  </a:lnTo>
                  <a:lnTo>
                    <a:pt x="0" y="656082"/>
                  </a:lnTo>
                  <a:lnTo>
                    <a:pt x="2286" y="653796"/>
                  </a:lnTo>
                  <a:lnTo>
                    <a:pt x="8382" y="647700"/>
                  </a:lnTo>
                  <a:lnTo>
                    <a:pt x="16002" y="640080"/>
                  </a:lnTo>
                  <a:lnTo>
                    <a:pt x="25146" y="629412"/>
                  </a:lnTo>
                  <a:lnTo>
                    <a:pt x="35814" y="618744"/>
                  </a:lnTo>
                  <a:lnTo>
                    <a:pt x="48006" y="608076"/>
                  </a:lnTo>
                  <a:lnTo>
                    <a:pt x="60198" y="595884"/>
                  </a:lnTo>
                  <a:lnTo>
                    <a:pt x="72390" y="583692"/>
                  </a:lnTo>
                  <a:lnTo>
                    <a:pt x="83058" y="573024"/>
                  </a:lnTo>
                  <a:lnTo>
                    <a:pt x="93726" y="562356"/>
                  </a:lnTo>
                  <a:lnTo>
                    <a:pt x="102870" y="551688"/>
                  </a:lnTo>
                  <a:lnTo>
                    <a:pt x="112014" y="544068"/>
                  </a:lnTo>
                  <a:lnTo>
                    <a:pt x="115062" y="541020"/>
                  </a:lnTo>
                  <a:lnTo>
                    <a:pt x="61722" y="541020"/>
                  </a:lnTo>
                  <a:lnTo>
                    <a:pt x="58674" y="536448"/>
                  </a:lnTo>
                  <a:lnTo>
                    <a:pt x="58674" y="9144"/>
                  </a:lnTo>
                  <a:lnTo>
                    <a:pt x="762" y="9144"/>
                  </a:lnTo>
                  <a:lnTo>
                    <a:pt x="0" y="9144"/>
                  </a:lnTo>
                  <a:lnTo>
                    <a:pt x="0" y="0"/>
                  </a:lnTo>
                  <a:close/>
                </a:path>
              </a:pathLst>
            </a:custGeom>
            <a:ln w="0" cap="flat">
              <a:miter lim="127000"/>
            </a:ln>
          </p:spPr>
          <p:style>
            <a:lnRef idx="0">
              <a:srgbClr val="000000"/>
            </a:lnRef>
            <a:fillRef idx="1">
              <a:srgbClr val="000000"/>
            </a:fillRef>
            <a:effectRef idx="0">
              <a:scrgbClr r="0" g="0" b="0"/>
            </a:effectRef>
            <a:fontRef idx="none"/>
          </p:style>
          <p:txBody>
            <a:bodyPr/>
            <a:lstStyle/>
            <a:p>
              <a:endParaRPr lang="en-US"/>
            </a:p>
          </p:txBody>
        </p:sp>
        <p:sp>
          <p:nvSpPr>
            <p:cNvPr id="35" name="Shape 89"/>
            <p:cNvSpPr/>
            <p:nvPr/>
          </p:nvSpPr>
          <p:spPr>
            <a:xfrm>
              <a:off x="2386584" y="1327404"/>
              <a:ext cx="1013460" cy="10668"/>
            </a:xfrm>
            <a:custGeom>
              <a:avLst/>
              <a:gdLst/>
              <a:ahLst/>
              <a:cxnLst/>
              <a:rect l="0" t="0" r="0" b="0"/>
              <a:pathLst>
                <a:path w="1013460" h="10668">
                  <a:moveTo>
                    <a:pt x="4572" y="0"/>
                  </a:moveTo>
                  <a:lnTo>
                    <a:pt x="1008888" y="0"/>
                  </a:lnTo>
                  <a:cubicBezTo>
                    <a:pt x="1010412" y="0"/>
                    <a:pt x="1013460" y="3048"/>
                    <a:pt x="1013460" y="6096"/>
                  </a:cubicBezTo>
                  <a:cubicBezTo>
                    <a:pt x="1013460" y="9144"/>
                    <a:pt x="1010412" y="10668"/>
                    <a:pt x="1008888" y="10668"/>
                  </a:cubicBezTo>
                  <a:lnTo>
                    <a:pt x="4572" y="10668"/>
                  </a:lnTo>
                  <a:cubicBezTo>
                    <a:pt x="3048" y="10668"/>
                    <a:pt x="0" y="9144"/>
                    <a:pt x="0" y="6096"/>
                  </a:cubicBezTo>
                  <a:cubicBezTo>
                    <a:pt x="0" y="3048"/>
                    <a:pt x="3048" y="0"/>
                    <a:pt x="4572" y="0"/>
                  </a:cubicBezTo>
                  <a:close/>
                </a:path>
              </a:pathLst>
            </a:custGeom>
            <a:ln w="0" cap="flat">
              <a:miter lim="127000"/>
            </a:ln>
          </p:spPr>
          <p:style>
            <a:lnRef idx="0">
              <a:srgbClr val="000000"/>
            </a:lnRef>
            <a:fillRef idx="1">
              <a:srgbClr val="000000"/>
            </a:fillRef>
            <a:effectRef idx="0">
              <a:scrgbClr r="0" g="0" b="0"/>
            </a:effectRef>
            <a:fontRef idx="none"/>
          </p:style>
          <p:txBody>
            <a:bodyPr/>
            <a:lstStyle/>
            <a:p>
              <a:endParaRPr lang="en-US"/>
            </a:p>
          </p:txBody>
        </p:sp>
        <p:sp>
          <p:nvSpPr>
            <p:cNvPr id="36" name="Shape 90"/>
            <p:cNvSpPr/>
            <p:nvPr/>
          </p:nvSpPr>
          <p:spPr>
            <a:xfrm>
              <a:off x="2386584" y="1327404"/>
              <a:ext cx="10668" cy="441960"/>
            </a:xfrm>
            <a:custGeom>
              <a:avLst/>
              <a:gdLst/>
              <a:ahLst/>
              <a:cxnLst/>
              <a:rect l="0" t="0" r="0" b="0"/>
              <a:pathLst>
                <a:path w="10668" h="441960">
                  <a:moveTo>
                    <a:pt x="4572" y="0"/>
                  </a:moveTo>
                  <a:cubicBezTo>
                    <a:pt x="7620" y="0"/>
                    <a:pt x="10668" y="3048"/>
                    <a:pt x="10668" y="6096"/>
                  </a:cubicBezTo>
                  <a:lnTo>
                    <a:pt x="10668" y="437388"/>
                  </a:lnTo>
                  <a:cubicBezTo>
                    <a:pt x="10668" y="440436"/>
                    <a:pt x="7620" y="441960"/>
                    <a:pt x="4572" y="441960"/>
                  </a:cubicBezTo>
                  <a:cubicBezTo>
                    <a:pt x="3048" y="441960"/>
                    <a:pt x="0" y="440436"/>
                    <a:pt x="0" y="437388"/>
                  </a:cubicBezTo>
                  <a:lnTo>
                    <a:pt x="0" y="6096"/>
                  </a:lnTo>
                  <a:cubicBezTo>
                    <a:pt x="0" y="3048"/>
                    <a:pt x="3048" y="0"/>
                    <a:pt x="4572" y="0"/>
                  </a:cubicBezTo>
                  <a:close/>
                </a:path>
              </a:pathLst>
            </a:custGeom>
            <a:ln w="0" cap="flat">
              <a:miter lim="127000"/>
            </a:ln>
          </p:spPr>
          <p:style>
            <a:lnRef idx="0">
              <a:srgbClr val="000000"/>
            </a:lnRef>
            <a:fillRef idx="1">
              <a:srgbClr val="000000"/>
            </a:fillRef>
            <a:effectRef idx="0">
              <a:scrgbClr r="0" g="0" b="0"/>
            </a:effectRef>
            <a:fontRef idx="none"/>
          </p:style>
          <p:txBody>
            <a:bodyPr/>
            <a:lstStyle/>
            <a:p>
              <a:endParaRPr lang="en-US"/>
            </a:p>
          </p:txBody>
        </p:sp>
        <p:sp>
          <p:nvSpPr>
            <p:cNvPr id="37" name="Shape 91"/>
            <p:cNvSpPr/>
            <p:nvPr/>
          </p:nvSpPr>
          <p:spPr>
            <a:xfrm>
              <a:off x="2386584" y="1760220"/>
              <a:ext cx="1013460" cy="9144"/>
            </a:xfrm>
            <a:custGeom>
              <a:avLst/>
              <a:gdLst/>
              <a:ahLst/>
              <a:cxnLst/>
              <a:rect l="0" t="0" r="0" b="0"/>
              <a:pathLst>
                <a:path w="1013460" h="9144">
                  <a:moveTo>
                    <a:pt x="4572" y="0"/>
                  </a:moveTo>
                  <a:lnTo>
                    <a:pt x="1008888" y="0"/>
                  </a:lnTo>
                  <a:cubicBezTo>
                    <a:pt x="1010412" y="0"/>
                    <a:pt x="1013460" y="1524"/>
                    <a:pt x="1013460" y="4572"/>
                  </a:cubicBezTo>
                  <a:cubicBezTo>
                    <a:pt x="1013460" y="7620"/>
                    <a:pt x="1010412" y="9144"/>
                    <a:pt x="1008888" y="9144"/>
                  </a:cubicBezTo>
                  <a:lnTo>
                    <a:pt x="4572" y="9144"/>
                  </a:lnTo>
                  <a:cubicBezTo>
                    <a:pt x="3048" y="9144"/>
                    <a:pt x="0" y="7620"/>
                    <a:pt x="0" y="4572"/>
                  </a:cubicBezTo>
                  <a:cubicBezTo>
                    <a:pt x="0" y="1524"/>
                    <a:pt x="3048" y="0"/>
                    <a:pt x="4572" y="0"/>
                  </a:cubicBezTo>
                  <a:close/>
                </a:path>
              </a:pathLst>
            </a:custGeom>
            <a:ln w="0" cap="flat">
              <a:miter lim="127000"/>
            </a:ln>
          </p:spPr>
          <p:style>
            <a:lnRef idx="0">
              <a:srgbClr val="000000"/>
            </a:lnRef>
            <a:fillRef idx="1">
              <a:srgbClr val="000000"/>
            </a:fillRef>
            <a:effectRef idx="0">
              <a:scrgbClr r="0" g="0" b="0"/>
            </a:effectRef>
            <a:fontRef idx="none"/>
          </p:style>
          <p:txBody>
            <a:bodyPr/>
            <a:lstStyle/>
            <a:p>
              <a:endParaRPr lang="en-US"/>
            </a:p>
          </p:txBody>
        </p:sp>
        <p:sp>
          <p:nvSpPr>
            <p:cNvPr id="38" name="Shape 92"/>
            <p:cNvSpPr/>
            <p:nvPr/>
          </p:nvSpPr>
          <p:spPr>
            <a:xfrm>
              <a:off x="3389377" y="1327404"/>
              <a:ext cx="10668" cy="441960"/>
            </a:xfrm>
            <a:custGeom>
              <a:avLst/>
              <a:gdLst/>
              <a:ahLst/>
              <a:cxnLst/>
              <a:rect l="0" t="0" r="0" b="0"/>
              <a:pathLst>
                <a:path w="10668" h="441960">
                  <a:moveTo>
                    <a:pt x="6096" y="0"/>
                  </a:moveTo>
                  <a:cubicBezTo>
                    <a:pt x="7620" y="0"/>
                    <a:pt x="10668" y="3048"/>
                    <a:pt x="10668" y="6096"/>
                  </a:cubicBezTo>
                  <a:lnTo>
                    <a:pt x="10668" y="437388"/>
                  </a:lnTo>
                  <a:cubicBezTo>
                    <a:pt x="10668" y="440436"/>
                    <a:pt x="7620" y="441960"/>
                    <a:pt x="6096" y="441960"/>
                  </a:cubicBezTo>
                  <a:cubicBezTo>
                    <a:pt x="3048" y="441960"/>
                    <a:pt x="0" y="440436"/>
                    <a:pt x="0" y="437388"/>
                  </a:cubicBezTo>
                  <a:lnTo>
                    <a:pt x="0" y="6096"/>
                  </a:lnTo>
                  <a:cubicBezTo>
                    <a:pt x="0" y="3048"/>
                    <a:pt x="3048" y="0"/>
                    <a:pt x="6096" y="0"/>
                  </a:cubicBezTo>
                  <a:close/>
                </a:path>
              </a:pathLst>
            </a:custGeom>
            <a:ln w="0" cap="flat">
              <a:miter lim="127000"/>
            </a:ln>
          </p:spPr>
          <p:style>
            <a:lnRef idx="0">
              <a:srgbClr val="000000"/>
            </a:lnRef>
            <a:fillRef idx="1">
              <a:srgbClr val="000000"/>
            </a:fillRef>
            <a:effectRef idx="0">
              <a:scrgbClr r="0" g="0" b="0"/>
            </a:effectRef>
            <a:fontRef idx="none"/>
          </p:style>
          <p:txBody>
            <a:bodyPr/>
            <a:lstStyle/>
            <a:p>
              <a:endParaRPr lang="en-US"/>
            </a:p>
          </p:txBody>
        </p:sp>
        <p:sp>
          <p:nvSpPr>
            <p:cNvPr id="39" name="Rectangle 38"/>
            <p:cNvSpPr/>
            <p:nvPr/>
          </p:nvSpPr>
          <p:spPr>
            <a:xfrm>
              <a:off x="2560319" y="1472926"/>
              <a:ext cx="920856" cy="156794"/>
            </a:xfrm>
            <a:prstGeom prst="rect">
              <a:avLst/>
            </a:prstGeom>
            <a:ln>
              <a:noFill/>
            </a:ln>
          </p:spPr>
          <p:txBody>
            <a:bodyPr lIns="0" tIns="0" rIns="0" bIns="0" rtlCol="0">
              <a:noAutofit/>
            </a:bodyPr>
            <a:lstStyle/>
            <a:p>
              <a:pPr indent="-6350" algn="l">
                <a:lnSpc>
                  <a:spcPct val="115000"/>
                </a:lnSpc>
                <a:spcAft>
                  <a:spcPts val="0"/>
                </a:spcAft>
              </a:pPr>
              <a:r>
                <a:rPr lang="en-US" sz="1000" dirty="0" err="1">
                  <a:solidFill>
                    <a:srgbClr val="000000"/>
                  </a:solidFill>
                  <a:effectLst/>
                  <a:latin typeface="Times New Roman" panose="02020603050405020304" pitchFamily="18" charset="0"/>
                  <a:ea typeface="Times New Roman" panose="02020603050405020304" pitchFamily="18" charset="0"/>
                </a:rPr>
                <a:t>Monoketones</a:t>
              </a:r>
              <a:r>
                <a:rPr lang="en-US" sz="1000" dirty="0">
                  <a:solidFill>
                    <a:srgbClr val="000000"/>
                  </a:solidFill>
                  <a:effectLst/>
                  <a:latin typeface="Times New Roman" panose="02020603050405020304" pitchFamily="18" charset="0"/>
                  <a:ea typeface="Times New Roman" panose="02020603050405020304" pitchFamily="18" charset="0"/>
                </a:rPr>
                <a:t> </a:t>
              </a:r>
              <a:endParaRPr lang="en-US" sz="1150" dirty="0">
                <a:solidFill>
                  <a:srgbClr val="000000"/>
                </a:solidFill>
                <a:effectLst/>
                <a:latin typeface="Times New Roman" panose="02020603050405020304" pitchFamily="18" charset="0"/>
                <a:ea typeface="Times New Roman" panose="02020603050405020304" pitchFamily="18" charset="0"/>
              </a:endParaRPr>
            </a:p>
          </p:txBody>
        </p:sp>
        <p:sp>
          <p:nvSpPr>
            <p:cNvPr id="40" name="Rectangle 39"/>
            <p:cNvSpPr/>
            <p:nvPr/>
          </p:nvSpPr>
          <p:spPr>
            <a:xfrm>
              <a:off x="4680203" y="218675"/>
              <a:ext cx="1389185" cy="156794"/>
            </a:xfrm>
            <a:prstGeom prst="rect">
              <a:avLst/>
            </a:prstGeom>
            <a:ln>
              <a:noFill/>
            </a:ln>
          </p:spPr>
          <p:txBody>
            <a:bodyPr lIns="0" tIns="0" rIns="0" bIns="0" rtlCol="0">
              <a:noAutofit/>
            </a:bodyPr>
            <a:lstStyle/>
            <a:p>
              <a:pPr indent="-6350" algn="l">
                <a:lnSpc>
                  <a:spcPct val="115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Oligomers/polymers </a:t>
              </a:r>
              <a:endParaRPr lang="en-US" sz="1150">
                <a:solidFill>
                  <a:srgbClr val="000000"/>
                </a:solidFill>
                <a:effectLst/>
                <a:latin typeface="Times New Roman" panose="02020603050405020304" pitchFamily="18" charset="0"/>
                <a:ea typeface="Times New Roman" panose="02020603050405020304" pitchFamily="18" charset="0"/>
              </a:endParaRPr>
            </a:p>
          </p:txBody>
        </p:sp>
        <p:sp>
          <p:nvSpPr>
            <p:cNvPr id="41" name="Rectangle 40"/>
            <p:cNvSpPr/>
            <p:nvPr/>
          </p:nvSpPr>
          <p:spPr>
            <a:xfrm>
              <a:off x="138684" y="218675"/>
              <a:ext cx="1330401" cy="156794"/>
            </a:xfrm>
            <a:prstGeom prst="rect">
              <a:avLst/>
            </a:prstGeom>
            <a:ln>
              <a:noFill/>
            </a:ln>
          </p:spPr>
          <p:txBody>
            <a:bodyPr lIns="0" tIns="0" rIns="0" bIns="0" rtlCol="0">
              <a:noAutofit/>
            </a:bodyPr>
            <a:lstStyle/>
            <a:p>
              <a:pPr indent="-6350" algn="l">
                <a:lnSpc>
                  <a:spcPct val="115000"/>
                </a:lnSpc>
                <a:spcAft>
                  <a:spcPts val="0"/>
                </a:spcAft>
              </a:pPr>
              <a:r>
                <a:rPr lang="en-US" sz="1000">
                  <a:solidFill>
                    <a:srgbClr val="000000"/>
                  </a:solidFill>
                  <a:effectLst/>
                  <a:latin typeface="Times New Roman" panose="02020603050405020304" pitchFamily="18" charset="0"/>
                  <a:ea typeface="Times New Roman" panose="02020603050405020304" pitchFamily="18" charset="0"/>
                </a:rPr>
                <a:t>Alcohols/aldehydes</a:t>
              </a:r>
              <a:endParaRPr lang="en-US" sz="1150">
                <a:solidFill>
                  <a:srgbClr val="000000"/>
                </a:solidFill>
                <a:effectLst/>
                <a:latin typeface="Times New Roman" panose="02020603050405020304" pitchFamily="18" charset="0"/>
                <a:ea typeface="Times New Roman" panose="02020603050405020304" pitchFamily="18" charset="0"/>
              </a:endParaRPr>
            </a:p>
          </p:txBody>
        </p:sp>
        <p:sp>
          <p:nvSpPr>
            <p:cNvPr id="42" name="Shape 96"/>
            <p:cNvSpPr/>
            <p:nvPr/>
          </p:nvSpPr>
          <p:spPr>
            <a:xfrm>
              <a:off x="4585716" y="57912"/>
              <a:ext cx="10668" cy="443484"/>
            </a:xfrm>
            <a:custGeom>
              <a:avLst/>
              <a:gdLst/>
              <a:ahLst/>
              <a:cxnLst/>
              <a:rect l="0" t="0" r="0" b="0"/>
              <a:pathLst>
                <a:path w="10668" h="443484">
                  <a:moveTo>
                    <a:pt x="6096" y="0"/>
                  </a:moveTo>
                  <a:cubicBezTo>
                    <a:pt x="9144" y="0"/>
                    <a:pt x="10668" y="3048"/>
                    <a:pt x="10668" y="6096"/>
                  </a:cubicBezTo>
                  <a:lnTo>
                    <a:pt x="10668" y="438912"/>
                  </a:lnTo>
                  <a:cubicBezTo>
                    <a:pt x="10668" y="441960"/>
                    <a:pt x="9144" y="443484"/>
                    <a:pt x="6096" y="443484"/>
                  </a:cubicBezTo>
                  <a:cubicBezTo>
                    <a:pt x="3048" y="443484"/>
                    <a:pt x="0" y="441960"/>
                    <a:pt x="0" y="438912"/>
                  </a:cubicBezTo>
                  <a:lnTo>
                    <a:pt x="0" y="6096"/>
                  </a:lnTo>
                  <a:cubicBezTo>
                    <a:pt x="0" y="3048"/>
                    <a:pt x="3048" y="0"/>
                    <a:pt x="6096" y="0"/>
                  </a:cubicBezTo>
                  <a:close/>
                </a:path>
              </a:pathLst>
            </a:custGeom>
            <a:ln w="0" cap="flat">
              <a:miter lim="127000"/>
            </a:ln>
          </p:spPr>
          <p:style>
            <a:lnRef idx="0">
              <a:srgbClr val="000000"/>
            </a:lnRef>
            <a:fillRef idx="1">
              <a:srgbClr val="000000"/>
            </a:fillRef>
            <a:effectRef idx="0">
              <a:scrgbClr r="0" g="0" b="0"/>
            </a:effectRef>
            <a:fontRef idx="none"/>
          </p:style>
          <p:txBody>
            <a:bodyPr/>
            <a:lstStyle/>
            <a:p>
              <a:endParaRPr lang="en-US"/>
            </a:p>
          </p:txBody>
        </p:sp>
        <p:sp>
          <p:nvSpPr>
            <p:cNvPr id="43" name="Shape 97"/>
            <p:cNvSpPr/>
            <p:nvPr/>
          </p:nvSpPr>
          <p:spPr>
            <a:xfrm>
              <a:off x="4585716" y="490728"/>
              <a:ext cx="1207008" cy="10668"/>
            </a:xfrm>
            <a:custGeom>
              <a:avLst/>
              <a:gdLst/>
              <a:ahLst/>
              <a:cxnLst/>
              <a:rect l="0" t="0" r="0" b="0"/>
              <a:pathLst>
                <a:path w="1207008" h="10668">
                  <a:moveTo>
                    <a:pt x="6096" y="0"/>
                  </a:moveTo>
                  <a:lnTo>
                    <a:pt x="1202436" y="0"/>
                  </a:lnTo>
                  <a:cubicBezTo>
                    <a:pt x="1205484" y="0"/>
                    <a:pt x="1207008" y="3048"/>
                    <a:pt x="1207008" y="6096"/>
                  </a:cubicBezTo>
                  <a:cubicBezTo>
                    <a:pt x="1207008" y="9144"/>
                    <a:pt x="1205484" y="10668"/>
                    <a:pt x="1202436" y="10668"/>
                  </a:cubicBezTo>
                  <a:lnTo>
                    <a:pt x="6096" y="10668"/>
                  </a:lnTo>
                  <a:cubicBezTo>
                    <a:pt x="3048" y="10668"/>
                    <a:pt x="0" y="9144"/>
                    <a:pt x="0" y="6096"/>
                  </a:cubicBezTo>
                  <a:cubicBezTo>
                    <a:pt x="0" y="3048"/>
                    <a:pt x="3048" y="0"/>
                    <a:pt x="6096" y="0"/>
                  </a:cubicBezTo>
                  <a:close/>
                </a:path>
              </a:pathLst>
            </a:custGeom>
            <a:ln w="0" cap="flat">
              <a:miter lim="127000"/>
            </a:ln>
          </p:spPr>
          <p:style>
            <a:lnRef idx="0">
              <a:srgbClr val="000000"/>
            </a:lnRef>
            <a:fillRef idx="1">
              <a:srgbClr val="000000"/>
            </a:fillRef>
            <a:effectRef idx="0">
              <a:scrgbClr r="0" g="0" b="0"/>
            </a:effectRef>
            <a:fontRef idx="none"/>
          </p:style>
          <p:txBody>
            <a:bodyPr/>
            <a:lstStyle/>
            <a:p>
              <a:endParaRPr lang="en-US"/>
            </a:p>
          </p:txBody>
        </p:sp>
        <p:sp>
          <p:nvSpPr>
            <p:cNvPr id="44" name="Shape 98"/>
            <p:cNvSpPr/>
            <p:nvPr/>
          </p:nvSpPr>
          <p:spPr>
            <a:xfrm>
              <a:off x="5783581" y="57912"/>
              <a:ext cx="9144" cy="443484"/>
            </a:xfrm>
            <a:custGeom>
              <a:avLst/>
              <a:gdLst/>
              <a:ahLst/>
              <a:cxnLst/>
              <a:rect l="0" t="0" r="0" b="0"/>
              <a:pathLst>
                <a:path w="9144" h="443484">
                  <a:moveTo>
                    <a:pt x="4573" y="0"/>
                  </a:moveTo>
                  <a:cubicBezTo>
                    <a:pt x="7620" y="0"/>
                    <a:pt x="9144" y="3048"/>
                    <a:pt x="9144" y="6096"/>
                  </a:cubicBezTo>
                  <a:lnTo>
                    <a:pt x="9144" y="438912"/>
                  </a:lnTo>
                  <a:cubicBezTo>
                    <a:pt x="9144" y="441960"/>
                    <a:pt x="7620" y="443484"/>
                    <a:pt x="4573" y="443484"/>
                  </a:cubicBezTo>
                  <a:cubicBezTo>
                    <a:pt x="1524" y="443484"/>
                    <a:pt x="0" y="441960"/>
                    <a:pt x="0" y="438912"/>
                  </a:cubicBezTo>
                  <a:lnTo>
                    <a:pt x="0" y="6096"/>
                  </a:lnTo>
                  <a:cubicBezTo>
                    <a:pt x="0" y="3048"/>
                    <a:pt x="1524" y="0"/>
                    <a:pt x="4573" y="0"/>
                  </a:cubicBezTo>
                  <a:close/>
                </a:path>
              </a:pathLst>
            </a:custGeom>
            <a:ln w="0" cap="flat">
              <a:miter lim="127000"/>
            </a:ln>
          </p:spPr>
          <p:style>
            <a:lnRef idx="0">
              <a:srgbClr val="000000"/>
            </a:lnRef>
            <a:fillRef idx="1">
              <a:srgbClr val="000000"/>
            </a:fillRef>
            <a:effectRef idx="0">
              <a:scrgbClr r="0" g="0" b="0"/>
            </a:effectRef>
            <a:fontRef idx="none"/>
          </p:style>
          <p:txBody>
            <a:bodyPr/>
            <a:lstStyle/>
            <a:p>
              <a:endParaRPr lang="en-US"/>
            </a:p>
          </p:txBody>
        </p:sp>
        <p:sp>
          <p:nvSpPr>
            <p:cNvPr id="45" name="Shape 99"/>
            <p:cNvSpPr/>
            <p:nvPr/>
          </p:nvSpPr>
          <p:spPr>
            <a:xfrm>
              <a:off x="4585716" y="57912"/>
              <a:ext cx="1207008" cy="10668"/>
            </a:xfrm>
            <a:custGeom>
              <a:avLst/>
              <a:gdLst/>
              <a:ahLst/>
              <a:cxnLst/>
              <a:rect l="0" t="0" r="0" b="0"/>
              <a:pathLst>
                <a:path w="1207008" h="10668">
                  <a:moveTo>
                    <a:pt x="6096" y="0"/>
                  </a:moveTo>
                  <a:lnTo>
                    <a:pt x="1202436" y="0"/>
                  </a:lnTo>
                  <a:cubicBezTo>
                    <a:pt x="1205484" y="0"/>
                    <a:pt x="1207008" y="3048"/>
                    <a:pt x="1207008" y="6096"/>
                  </a:cubicBezTo>
                  <a:cubicBezTo>
                    <a:pt x="1207008" y="7620"/>
                    <a:pt x="1205484" y="10668"/>
                    <a:pt x="1202436" y="10668"/>
                  </a:cubicBezTo>
                  <a:lnTo>
                    <a:pt x="6096" y="10668"/>
                  </a:lnTo>
                  <a:cubicBezTo>
                    <a:pt x="3048" y="10668"/>
                    <a:pt x="0" y="7620"/>
                    <a:pt x="0" y="6096"/>
                  </a:cubicBezTo>
                  <a:cubicBezTo>
                    <a:pt x="0" y="3048"/>
                    <a:pt x="3048" y="0"/>
                    <a:pt x="6096" y="0"/>
                  </a:cubicBezTo>
                  <a:close/>
                </a:path>
              </a:pathLst>
            </a:custGeom>
            <a:ln w="0" cap="flat">
              <a:miter lim="127000"/>
            </a:ln>
          </p:spPr>
          <p:style>
            <a:lnRef idx="0">
              <a:srgbClr val="000000"/>
            </a:lnRef>
            <a:fillRef idx="1">
              <a:srgbClr val="000000"/>
            </a:fillRef>
            <a:effectRef idx="0">
              <a:scrgbClr r="0" g="0" b="0"/>
            </a:effectRef>
            <a:fontRef idx="none"/>
          </p:style>
          <p:txBody>
            <a:bodyPr/>
            <a:lstStyle/>
            <a:p>
              <a:endParaRPr lang="en-US"/>
            </a:p>
          </p:txBody>
        </p:sp>
        <p:sp>
          <p:nvSpPr>
            <p:cNvPr id="46" name="Shape 100"/>
            <p:cNvSpPr/>
            <p:nvPr/>
          </p:nvSpPr>
          <p:spPr>
            <a:xfrm>
              <a:off x="18289" y="68580"/>
              <a:ext cx="9144" cy="443484"/>
            </a:xfrm>
            <a:custGeom>
              <a:avLst/>
              <a:gdLst/>
              <a:ahLst/>
              <a:cxnLst/>
              <a:rect l="0" t="0" r="0" b="0"/>
              <a:pathLst>
                <a:path w="9144" h="443484">
                  <a:moveTo>
                    <a:pt x="4572" y="0"/>
                  </a:moveTo>
                  <a:cubicBezTo>
                    <a:pt x="7620" y="0"/>
                    <a:pt x="9144" y="3048"/>
                    <a:pt x="9144" y="4572"/>
                  </a:cubicBezTo>
                  <a:lnTo>
                    <a:pt x="9144" y="438912"/>
                  </a:lnTo>
                  <a:cubicBezTo>
                    <a:pt x="9144" y="441960"/>
                    <a:pt x="7620" y="443484"/>
                    <a:pt x="4572" y="443484"/>
                  </a:cubicBezTo>
                  <a:cubicBezTo>
                    <a:pt x="1524" y="443484"/>
                    <a:pt x="0" y="441960"/>
                    <a:pt x="0" y="438912"/>
                  </a:cubicBezTo>
                  <a:lnTo>
                    <a:pt x="0" y="4572"/>
                  </a:lnTo>
                  <a:cubicBezTo>
                    <a:pt x="0" y="3048"/>
                    <a:pt x="1524" y="0"/>
                    <a:pt x="4572" y="0"/>
                  </a:cubicBezTo>
                  <a:close/>
                </a:path>
              </a:pathLst>
            </a:custGeom>
            <a:ln w="0" cap="flat">
              <a:miter lim="127000"/>
            </a:ln>
          </p:spPr>
          <p:style>
            <a:lnRef idx="0">
              <a:srgbClr val="000000"/>
            </a:lnRef>
            <a:fillRef idx="1">
              <a:srgbClr val="000000"/>
            </a:fillRef>
            <a:effectRef idx="0">
              <a:scrgbClr r="0" g="0" b="0"/>
            </a:effectRef>
            <a:fontRef idx="none"/>
          </p:style>
          <p:txBody>
            <a:bodyPr/>
            <a:lstStyle/>
            <a:p>
              <a:endParaRPr lang="en-US"/>
            </a:p>
          </p:txBody>
        </p:sp>
        <p:sp>
          <p:nvSpPr>
            <p:cNvPr id="47" name="Shape 101"/>
            <p:cNvSpPr/>
            <p:nvPr/>
          </p:nvSpPr>
          <p:spPr>
            <a:xfrm>
              <a:off x="18289" y="501396"/>
              <a:ext cx="1207008" cy="10668"/>
            </a:xfrm>
            <a:custGeom>
              <a:avLst/>
              <a:gdLst/>
              <a:ahLst/>
              <a:cxnLst/>
              <a:rect l="0" t="0" r="0" b="0"/>
              <a:pathLst>
                <a:path w="1207008" h="10668">
                  <a:moveTo>
                    <a:pt x="4572" y="0"/>
                  </a:moveTo>
                  <a:lnTo>
                    <a:pt x="1200912" y="0"/>
                  </a:lnTo>
                  <a:cubicBezTo>
                    <a:pt x="1203960" y="0"/>
                    <a:pt x="1207008" y="3048"/>
                    <a:pt x="1207008" y="6096"/>
                  </a:cubicBezTo>
                  <a:cubicBezTo>
                    <a:pt x="1207008" y="9144"/>
                    <a:pt x="1203960" y="10668"/>
                    <a:pt x="1200912" y="10668"/>
                  </a:cubicBezTo>
                  <a:lnTo>
                    <a:pt x="4572" y="10668"/>
                  </a:lnTo>
                  <a:cubicBezTo>
                    <a:pt x="1524" y="10668"/>
                    <a:pt x="0" y="9144"/>
                    <a:pt x="0" y="6096"/>
                  </a:cubicBezTo>
                  <a:cubicBezTo>
                    <a:pt x="0" y="3048"/>
                    <a:pt x="1524" y="0"/>
                    <a:pt x="4572" y="0"/>
                  </a:cubicBezTo>
                  <a:close/>
                </a:path>
              </a:pathLst>
            </a:custGeom>
            <a:ln w="0" cap="flat">
              <a:miter lim="127000"/>
            </a:ln>
          </p:spPr>
          <p:style>
            <a:lnRef idx="0">
              <a:srgbClr val="000000"/>
            </a:lnRef>
            <a:fillRef idx="1">
              <a:srgbClr val="000000"/>
            </a:fillRef>
            <a:effectRef idx="0">
              <a:scrgbClr r="0" g="0" b="0"/>
            </a:effectRef>
            <a:fontRef idx="none"/>
          </p:style>
          <p:txBody>
            <a:bodyPr/>
            <a:lstStyle/>
            <a:p>
              <a:endParaRPr lang="en-US"/>
            </a:p>
          </p:txBody>
        </p:sp>
        <p:sp>
          <p:nvSpPr>
            <p:cNvPr id="48" name="Shape 102"/>
            <p:cNvSpPr/>
            <p:nvPr/>
          </p:nvSpPr>
          <p:spPr>
            <a:xfrm>
              <a:off x="1214629" y="68580"/>
              <a:ext cx="10668" cy="443484"/>
            </a:xfrm>
            <a:custGeom>
              <a:avLst/>
              <a:gdLst/>
              <a:ahLst/>
              <a:cxnLst/>
              <a:rect l="0" t="0" r="0" b="0"/>
              <a:pathLst>
                <a:path w="10668" h="443484">
                  <a:moveTo>
                    <a:pt x="4572" y="0"/>
                  </a:moveTo>
                  <a:cubicBezTo>
                    <a:pt x="7620" y="0"/>
                    <a:pt x="10668" y="3048"/>
                    <a:pt x="10668" y="4572"/>
                  </a:cubicBezTo>
                  <a:lnTo>
                    <a:pt x="10668" y="438912"/>
                  </a:lnTo>
                  <a:cubicBezTo>
                    <a:pt x="10668" y="441960"/>
                    <a:pt x="7620" y="443484"/>
                    <a:pt x="4572" y="443484"/>
                  </a:cubicBezTo>
                  <a:cubicBezTo>
                    <a:pt x="1524" y="443484"/>
                    <a:pt x="0" y="441960"/>
                    <a:pt x="0" y="438912"/>
                  </a:cubicBezTo>
                  <a:lnTo>
                    <a:pt x="0" y="4572"/>
                  </a:lnTo>
                  <a:cubicBezTo>
                    <a:pt x="0" y="3048"/>
                    <a:pt x="1524" y="0"/>
                    <a:pt x="4572" y="0"/>
                  </a:cubicBezTo>
                  <a:close/>
                </a:path>
              </a:pathLst>
            </a:custGeom>
            <a:ln w="0" cap="flat">
              <a:miter lim="127000"/>
            </a:ln>
          </p:spPr>
          <p:style>
            <a:lnRef idx="0">
              <a:srgbClr val="000000"/>
            </a:lnRef>
            <a:fillRef idx="1">
              <a:srgbClr val="000000"/>
            </a:fillRef>
            <a:effectRef idx="0">
              <a:scrgbClr r="0" g="0" b="0"/>
            </a:effectRef>
            <a:fontRef idx="none"/>
          </p:style>
          <p:txBody>
            <a:bodyPr/>
            <a:lstStyle/>
            <a:p>
              <a:endParaRPr lang="en-US"/>
            </a:p>
          </p:txBody>
        </p:sp>
        <p:sp>
          <p:nvSpPr>
            <p:cNvPr id="49" name="Shape 103"/>
            <p:cNvSpPr/>
            <p:nvPr/>
          </p:nvSpPr>
          <p:spPr>
            <a:xfrm>
              <a:off x="18289" y="68580"/>
              <a:ext cx="1207008" cy="10668"/>
            </a:xfrm>
            <a:custGeom>
              <a:avLst/>
              <a:gdLst/>
              <a:ahLst/>
              <a:cxnLst/>
              <a:rect l="0" t="0" r="0" b="0"/>
              <a:pathLst>
                <a:path w="1207008" h="10668">
                  <a:moveTo>
                    <a:pt x="4572" y="0"/>
                  </a:moveTo>
                  <a:lnTo>
                    <a:pt x="1200912" y="0"/>
                  </a:lnTo>
                  <a:cubicBezTo>
                    <a:pt x="1203960" y="0"/>
                    <a:pt x="1207008" y="3048"/>
                    <a:pt x="1207008" y="4572"/>
                  </a:cubicBezTo>
                  <a:cubicBezTo>
                    <a:pt x="1207008" y="7620"/>
                    <a:pt x="1203960" y="10668"/>
                    <a:pt x="1200912" y="10668"/>
                  </a:cubicBezTo>
                  <a:lnTo>
                    <a:pt x="4572" y="10668"/>
                  </a:lnTo>
                  <a:cubicBezTo>
                    <a:pt x="1524" y="10668"/>
                    <a:pt x="0" y="7620"/>
                    <a:pt x="0" y="4572"/>
                  </a:cubicBezTo>
                  <a:cubicBezTo>
                    <a:pt x="0" y="3048"/>
                    <a:pt x="1524" y="0"/>
                    <a:pt x="4572" y="0"/>
                  </a:cubicBezTo>
                  <a:close/>
                </a:path>
              </a:pathLst>
            </a:custGeom>
            <a:ln w="0" cap="flat">
              <a:miter lim="127000"/>
            </a:ln>
          </p:spPr>
          <p:style>
            <a:lnRef idx="0">
              <a:srgbClr val="000000"/>
            </a:lnRef>
            <a:fillRef idx="1">
              <a:srgbClr val="000000"/>
            </a:fillRef>
            <a:effectRef idx="0">
              <a:scrgbClr r="0" g="0" b="0"/>
            </a:effectRef>
            <a:fontRef idx="none"/>
          </p:style>
          <p:txBody>
            <a:bodyPr/>
            <a:lstStyle/>
            <a:p>
              <a:endParaRPr lang="en-US"/>
            </a:p>
          </p:txBody>
        </p:sp>
      </p:grpSp>
    </p:spTree>
    <p:extLst>
      <p:ext uri="{BB962C8B-B14F-4D97-AF65-F5344CB8AC3E}">
        <p14:creationId xmlns:p14="http://schemas.microsoft.com/office/powerpoint/2010/main" val="12899888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3476E6-54EB-4A4F-B640-345EC6B01BCA}" type="slidenum">
              <a:rPr lang="en-US" smtClean="0"/>
              <a:pPr/>
              <a:t>39</a:t>
            </a:fld>
            <a:endParaRPr lang="en-US"/>
          </a:p>
        </p:txBody>
      </p:sp>
      <p:pic>
        <p:nvPicPr>
          <p:cNvPr id="5" name="Content Placeholder 4"/>
          <p:cNvPicPr>
            <a:picLocks noGrp="1"/>
          </p:cNvPicPr>
          <p:nvPr>
            <p:ph idx="1"/>
          </p:nvPr>
        </p:nvPicPr>
        <p:blipFill>
          <a:blip r:embed="rId3" cstate="print"/>
          <a:stretch>
            <a:fillRect/>
          </a:stretch>
        </p:blipFill>
        <p:spPr>
          <a:xfrm>
            <a:off x="1102445" y="107950"/>
            <a:ext cx="4994423" cy="5113338"/>
          </a:xfrm>
          <a:prstGeom prst="rect">
            <a:avLst/>
          </a:prstGeom>
        </p:spPr>
      </p:pic>
    </p:spTree>
    <p:extLst>
      <p:ext uri="{BB962C8B-B14F-4D97-AF65-F5344CB8AC3E}">
        <p14:creationId xmlns:p14="http://schemas.microsoft.com/office/powerpoint/2010/main" val="581200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stretch>
            <a:fillRect/>
          </a:stretch>
        </p:blipFill>
        <p:spPr>
          <a:xfrm>
            <a:off x="2" y="596"/>
            <a:ext cx="7199312" cy="5477738"/>
          </a:xfrm>
          <a:prstGeom prst="rect">
            <a:avLst/>
          </a:prstGeom>
        </p:spPr>
      </p:pic>
      <p:sp>
        <p:nvSpPr>
          <p:cNvPr id="4" name="Slide Number Placeholder 3"/>
          <p:cNvSpPr>
            <a:spLocks noGrp="1"/>
          </p:cNvSpPr>
          <p:nvPr>
            <p:ph type="sldNum" sz="quarter" idx="12"/>
          </p:nvPr>
        </p:nvSpPr>
        <p:spPr/>
        <p:txBody>
          <a:bodyPr/>
          <a:lstStyle/>
          <a:p>
            <a:fld id="{3F3476E6-54EB-4A4F-B640-345EC6B01BCA}" type="slidenum">
              <a:rPr lang="en-US" smtClean="0"/>
              <a:pPr/>
              <a:t>4</a:t>
            </a:fld>
            <a:endParaRPr lang="en-US"/>
          </a:p>
        </p:txBody>
      </p:sp>
    </p:spTree>
    <p:extLst>
      <p:ext uri="{BB962C8B-B14F-4D97-AF65-F5344CB8AC3E}">
        <p14:creationId xmlns:p14="http://schemas.microsoft.com/office/powerpoint/2010/main" val="23848472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synthetic alcohol from syngas</a:t>
            </a:r>
          </a:p>
        </p:txBody>
      </p:sp>
      <p:sp>
        <p:nvSpPr>
          <p:cNvPr id="4" name="Slide Number Placeholder 3"/>
          <p:cNvSpPr>
            <a:spLocks noGrp="1"/>
          </p:cNvSpPr>
          <p:nvPr>
            <p:ph type="sldNum" sz="quarter" idx="12"/>
          </p:nvPr>
        </p:nvSpPr>
        <p:spPr/>
        <p:txBody>
          <a:bodyPr/>
          <a:lstStyle/>
          <a:p>
            <a:fld id="{3F3476E6-54EB-4A4F-B640-345EC6B01BCA}" type="slidenum">
              <a:rPr lang="en-US" smtClean="0"/>
              <a:pPr/>
              <a:t>40</a:t>
            </a:fld>
            <a:endParaRPr lang="en-US"/>
          </a:p>
        </p:txBody>
      </p:sp>
      <p:grpSp>
        <p:nvGrpSpPr>
          <p:cNvPr id="6" name="Group 5"/>
          <p:cNvGrpSpPr/>
          <p:nvPr/>
        </p:nvGrpSpPr>
        <p:grpSpPr>
          <a:xfrm>
            <a:off x="431304" y="1116161"/>
            <a:ext cx="6264696" cy="3960440"/>
            <a:chOff x="8763" y="-2666"/>
            <a:chExt cx="4413758" cy="3462628"/>
          </a:xfrm>
        </p:grpSpPr>
        <p:pic>
          <p:nvPicPr>
            <p:cNvPr id="7" name="Picture 6"/>
            <p:cNvPicPr/>
            <p:nvPr/>
          </p:nvPicPr>
          <p:blipFill>
            <a:blip r:embed="rId2" cstate="print"/>
            <a:stretch>
              <a:fillRect/>
            </a:stretch>
          </p:blipFill>
          <p:spPr>
            <a:xfrm>
              <a:off x="8763" y="-2666"/>
              <a:ext cx="4311650" cy="3365500"/>
            </a:xfrm>
            <a:prstGeom prst="rect">
              <a:avLst/>
            </a:prstGeom>
          </p:spPr>
        </p:pic>
        <p:sp>
          <p:nvSpPr>
            <p:cNvPr id="8" name="Rectangle 7"/>
            <p:cNvSpPr/>
            <p:nvPr/>
          </p:nvSpPr>
          <p:spPr>
            <a:xfrm>
              <a:off x="4371848" y="3275580"/>
              <a:ext cx="50673" cy="184382"/>
            </a:xfrm>
            <a:prstGeom prst="rect">
              <a:avLst/>
            </a:prstGeom>
            <a:ln>
              <a:noFill/>
            </a:ln>
          </p:spPr>
          <p:txBody>
            <a:bodyPr lIns="0" tIns="0" rIns="0" bIns="0" rtlCol="0">
              <a:noAutofit/>
            </a:bodyPr>
            <a:lstStyle/>
            <a:p>
              <a:pPr indent="-6350" algn="l">
                <a:lnSpc>
                  <a:spcPct val="115000"/>
                </a:lnSpc>
                <a:spcAft>
                  <a:spcPts val="0"/>
                </a:spcAft>
              </a:pPr>
              <a:r>
                <a:rPr lang="en-US" sz="1200">
                  <a:solidFill>
                    <a:srgbClr val="000000"/>
                  </a:solidFill>
                  <a:effectLst/>
                  <a:latin typeface="Times New Roman" panose="02020603050405020304" pitchFamily="18" charset="0"/>
                  <a:ea typeface="Times New Roman" panose="02020603050405020304" pitchFamily="18" charset="0"/>
                </a:rPr>
                <a:t> </a:t>
              </a:r>
            </a:p>
          </p:txBody>
        </p:sp>
        <p:sp>
          <p:nvSpPr>
            <p:cNvPr id="9" name="Rectangle 8"/>
            <p:cNvSpPr/>
            <p:nvPr/>
          </p:nvSpPr>
          <p:spPr>
            <a:xfrm>
              <a:off x="2715260" y="2557906"/>
              <a:ext cx="41556" cy="138324"/>
            </a:xfrm>
            <a:prstGeom prst="rect">
              <a:avLst/>
            </a:prstGeom>
            <a:ln>
              <a:noFill/>
            </a:ln>
          </p:spPr>
          <p:txBody>
            <a:bodyPr lIns="0" tIns="0" rIns="0" bIns="0" rtlCol="0">
              <a:noAutofit/>
            </a:bodyPr>
            <a:lstStyle/>
            <a:p>
              <a:pPr indent="-6350" algn="l">
                <a:lnSpc>
                  <a:spcPct val="115000"/>
                </a:lnSpc>
                <a:spcAft>
                  <a:spcPts val="0"/>
                </a:spcAft>
              </a:pPr>
              <a:r>
                <a:rPr lang="en-US" sz="80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10" name="Rectangle 9"/>
            <p:cNvSpPr/>
            <p:nvPr/>
          </p:nvSpPr>
          <p:spPr>
            <a:xfrm>
              <a:off x="2745790" y="2557906"/>
              <a:ext cx="30692" cy="138324"/>
            </a:xfrm>
            <a:prstGeom prst="rect">
              <a:avLst/>
            </a:prstGeom>
            <a:ln>
              <a:noFill/>
            </a:ln>
          </p:spPr>
          <p:txBody>
            <a:bodyPr lIns="0" tIns="0" rIns="0" bIns="0" rtlCol="0">
              <a:noAutofit/>
            </a:bodyPr>
            <a:lstStyle/>
            <a:p>
              <a:pPr indent="-6350" algn="l">
                <a:lnSpc>
                  <a:spcPct val="115000"/>
                </a:lnSpc>
                <a:spcAft>
                  <a:spcPts val="0"/>
                </a:spcAft>
              </a:pPr>
              <a:r>
                <a:rPr lang="en-US" sz="8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a:solidFill>
                  <a:srgbClr val="000000"/>
                </a:solidFill>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1833683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66" y="252065"/>
            <a:ext cx="6479382" cy="4788567"/>
          </a:xfrm>
        </p:spPr>
        <p:txBody>
          <a:bodyPr>
            <a:normAutofit/>
          </a:bodyPr>
          <a:lstStyle/>
          <a:p>
            <a:r>
              <a:rPr lang="en-US" sz="1400" dirty="0" smtClean="0">
                <a:latin typeface="Times New Roman" panose="02020603050405020304" pitchFamily="18" charset="0"/>
                <a:cs typeface="Times New Roman" panose="02020603050405020304" pitchFamily="18" charset="0"/>
              </a:rPr>
              <a:t>Use of </a:t>
            </a:r>
            <a:r>
              <a:rPr lang="en-US" sz="1400" dirty="0">
                <a:latin typeface="Times New Roman" panose="02020603050405020304" pitchFamily="18" charset="0"/>
                <a:cs typeface="Times New Roman" panose="02020603050405020304" pitchFamily="18" charset="0"/>
              </a:rPr>
              <a:t>MoS</a:t>
            </a:r>
            <a:r>
              <a:rPr lang="en-US" sz="1400" baseline="-25000" dirty="0">
                <a:latin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cs typeface="Times New Roman" panose="02020603050405020304" pitchFamily="18" charset="0"/>
              </a:rPr>
              <a:t>/γ-Al</a:t>
            </a:r>
            <a:r>
              <a:rPr lang="en-US" sz="1400" baseline="-25000" dirty="0">
                <a:latin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cs typeface="Times New Roman" panose="02020603050405020304" pitchFamily="18" charset="0"/>
              </a:rPr>
              <a:t>O</a:t>
            </a:r>
            <a:r>
              <a:rPr lang="en-US" sz="1400" baseline="-25000" dirty="0">
                <a:latin typeface="Times New Roman" panose="02020603050405020304" pitchFamily="18" charset="0"/>
                <a:cs typeface="Times New Roman" panose="02020603050405020304" pitchFamily="18" charset="0"/>
              </a:rPr>
              <a:t>3</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as a catalyst</a:t>
            </a:r>
          </a:p>
          <a:p>
            <a:endParaRPr lang="en-US" sz="1400" dirty="0">
              <a:latin typeface="Times New Roman" panose="02020603050405020304" pitchFamily="18" charset="0"/>
              <a:cs typeface="Times New Roman" panose="02020603050405020304" pitchFamily="18" charset="0"/>
            </a:endParaRPr>
          </a:p>
          <a:p>
            <a:endParaRPr lang="en-US" sz="1400" dirty="0" smtClean="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endParaRPr lang="en-US" sz="1400" dirty="0" smtClean="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endParaRPr lang="en-US" sz="1400" dirty="0" smtClean="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endParaRPr lang="en-US" sz="1400" dirty="0" smtClean="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endParaRPr lang="en-US" sz="1400" dirty="0" smtClean="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endParaRPr lang="en-US" sz="1400" dirty="0" smtClean="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F3476E6-54EB-4A4F-B640-345EC6B01BCA}" type="slidenum">
              <a:rPr lang="en-US" smtClean="0">
                <a:latin typeface="Times New Roman" panose="02020603050405020304" pitchFamily="18" charset="0"/>
                <a:cs typeface="Times New Roman" panose="02020603050405020304" pitchFamily="18" charset="0"/>
              </a:rPr>
              <a:pPr/>
              <a:t>41</a:t>
            </a:fld>
            <a:endParaRPr lang="en-US">
              <a:latin typeface="Times New Roman" panose="02020603050405020304" pitchFamily="18" charset="0"/>
              <a:cs typeface="Times New Roman" panose="02020603050405020304"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608612714"/>
              </p:ext>
            </p:extLst>
          </p:nvPr>
        </p:nvGraphicFramePr>
        <p:xfrm>
          <a:off x="647328" y="684113"/>
          <a:ext cx="5893434" cy="2138680"/>
        </p:xfrm>
        <a:graphic>
          <a:graphicData uri="http://schemas.openxmlformats.org/drawingml/2006/table">
            <a:tbl>
              <a:tblPr firstRow="1" firstCol="1" bandRow="1">
                <a:tableStyleId>{5C22544A-7EE6-4342-B048-85BDC9FD1C3A}</a:tableStyleId>
              </a:tblPr>
              <a:tblGrid>
                <a:gridCol w="580582"/>
                <a:gridCol w="792208"/>
                <a:gridCol w="482482"/>
                <a:gridCol w="482482"/>
                <a:gridCol w="463355"/>
                <a:gridCol w="621920"/>
                <a:gridCol w="621920"/>
                <a:gridCol w="506544"/>
                <a:gridCol w="478163"/>
                <a:gridCol w="462121"/>
                <a:gridCol w="401657"/>
              </a:tblGrid>
              <a:tr h="270510">
                <a:tc rowSpan="2">
                  <a:txBody>
                    <a:bodyPr/>
                    <a:lstStyle/>
                    <a:p>
                      <a:pPr marL="151130" marR="61595" indent="50165" algn="l">
                        <a:lnSpc>
                          <a:spcPct val="115000"/>
                        </a:lnSpc>
                        <a:spcAft>
                          <a:spcPts val="0"/>
                        </a:spcAft>
                      </a:pPr>
                      <a:r>
                        <a:rPr lang="en-US" sz="1000">
                          <a:effectLst/>
                        </a:rPr>
                        <a:t>T (K)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tc>
                <a:tc rowSpan="2">
                  <a:txBody>
                    <a:bodyPr/>
                    <a:lstStyle/>
                    <a:p>
                      <a:pPr indent="-6350" algn="l">
                        <a:lnSpc>
                          <a:spcPct val="100000"/>
                        </a:lnSpc>
                        <a:spcAft>
                          <a:spcPts val="2010"/>
                        </a:spcAft>
                      </a:pPr>
                      <a:r>
                        <a:rPr lang="en-US" sz="1000">
                          <a:effectLst/>
                        </a:rPr>
                        <a:t>Conversion  </a:t>
                      </a:r>
                      <a:endParaRPr lang="en-US" sz="1200">
                        <a:effectLst/>
                      </a:endParaRPr>
                    </a:p>
                    <a:p>
                      <a:pPr marL="198120" indent="-6350" algn="l">
                        <a:lnSpc>
                          <a:spcPct val="115000"/>
                        </a:lnSpc>
                        <a:spcAft>
                          <a:spcPts val="0"/>
                        </a:spcAft>
                      </a:pPr>
                      <a:r>
                        <a:rPr lang="en-US" sz="1000">
                          <a:effectLst/>
                        </a:rPr>
                        <a:t>(%)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tc>
                <a:tc>
                  <a:txBody>
                    <a:bodyPr/>
                    <a:lstStyle/>
                    <a:p>
                      <a:pPr indent="-6350" algn="l">
                        <a:lnSpc>
                          <a:spcPct val="115000"/>
                        </a:lnSpc>
                        <a:spcAft>
                          <a:spcPts val="0"/>
                        </a:spcAft>
                      </a:pPr>
                      <a:r>
                        <a:rPr lang="en-US" sz="1200">
                          <a:effectLst/>
                        </a:rPr>
                        <a:t>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tc>
                <a:tc>
                  <a:txBody>
                    <a:bodyPr/>
                    <a:lstStyle/>
                    <a:p>
                      <a:pPr indent="-6350" algn="l">
                        <a:lnSpc>
                          <a:spcPct val="115000"/>
                        </a:lnSpc>
                        <a:spcAft>
                          <a:spcPts val="0"/>
                        </a:spcAft>
                      </a:pPr>
                      <a:r>
                        <a:rPr lang="en-US" sz="1200">
                          <a:effectLst/>
                        </a:rPr>
                        <a:t>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tc>
                <a:tc>
                  <a:txBody>
                    <a:bodyPr/>
                    <a:lstStyle/>
                    <a:p>
                      <a:pPr indent="-6350" algn="l">
                        <a:lnSpc>
                          <a:spcPct val="115000"/>
                        </a:lnSpc>
                        <a:spcAft>
                          <a:spcPts val="0"/>
                        </a:spcAft>
                      </a:pPr>
                      <a:r>
                        <a:rPr lang="en-US" sz="1200">
                          <a:effectLst/>
                        </a:rPr>
                        <a:t>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tc>
                <a:tc gridSpan="3">
                  <a:txBody>
                    <a:bodyPr/>
                    <a:lstStyle/>
                    <a:p>
                      <a:pPr marL="303530" indent="-6350" algn="l">
                        <a:lnSpc>
                          <a:spcPct val="115000"/>
                        </a:lnSpc>
                        <a:spcAft>
                          <a:spcPts val="0"/>
                        </a:spcAft>
                      </a:pPr>
                      <a:r>
                        <a:rPr lang="en-US" sz="1000">
                          <a:effectLst/>
                        </a:rPr>
                        <a:t>Selectivity (%)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tc>
                <a:tc hMerge="1">
                  <a:txBody>
                    <a:bodyPr/>
                    <a:lstStyle/>
                    <a:p>
                      <a:endParaRPr lang="en-US"/>
                    </a:p>
                  </a:txBody>
                  <a:tcPr/>
                </a:tc>
                <a:tc hMerge="1">
                  <a:txBody>
                    <a:bodyPr/>
                    <a:lstStyle/>
                    <a:p>
                      <a:endParaRPr lang="en-US"/>
                    </a:p>
                  </a:txBody>
                  <a:tcPr/>
                </a:tc>
                <a:tc>
                  <a:txBody>
                    <a:bodyPr/>
                    <a:lstStyle/>
                    <a:p>
                      <a:pPr indent="-6350" algn="l">
                        <a:lnSpc>
                          <a:spcPct val="115000"/>
                        </a:lnSpc>
                        <a:spcAft>
                          <a:spcPts val="0"/>
                        </a:spcAft>
                      </a:pPr>
                      <a:r>
                        <a:rPr lang="en-US" sz="1200">
                          <a:effectLst/>
                        </a:rPr>
                        <a:t>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tc>
                <a:tc>
                  <a:txBody>
                    <a:bodyPr/>
                    <a:lstStyle/>
                    <a:p>
                      <a:pPr indent="-6350" algn="l">
                        <a:lnSpc>
                          <a:spcPct val="115000"/>
                        </a:lnSpc>
                        <a:spcAft>
                          <a:spcPts val="0"/>
                        </a:spcAft>
                      </a:pPr>
                      <a:r>
                        <a:rPr lang="en-US" sz="1200">
                          <a:effectLst/>
                        </a:rPr>
                        <a:t>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tc>
                <a:tc>
                  <a:txBody>
                    <a:bodyPr/>
                    <a:lstStyle/>
                    <a:p>
                      <a:pPr indent="-6350" algn="l">
                        <a:lnSpc>
                          <a:spcPct val="115000"/>
                        </a:lnSpc>
                        <a:spcAft>
                          <a:spcPts val="0"/>
                        </a:spcAft>
                      </a:pPr>
                      <a:r>
                        <a:rPr lang="en-US" sz="1200">
                          <a:effectLst/>
                        </a:rPr>
                        <a:t>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tc>
              </a:tr>
              <a:tr h="376555">
                <a:tc vMerge="1">
                  <a:txBody>
                    <a:bodyPr/>
                    <a:lstStyle/>
                    <a:p>
                      <a:endParaRPr lang="en-US"/>
                    </a:p>
                  </a:txBody>
                  <a:tcPr/>
                </a:tc>
                <a:tc vMerge="1">
                  <a:txBody>
                    <a:bodyPr/>
                    <a:lstStyle/>
                    <a:p>
                      <a:endParaRPr lang="en-US"/>
                    </a:p>
                  </a:txBody>
                  <a:tcPr/>
                </a:tc>
                <a:tc>
                  <a:txBody>
                    <a:bodyPr/>
                    <a:lstStyle/>
                    <a:p>
                      <a:pPr marL="30480" indent="-6350" algn="l">
                        <a:lnSpc>
                          <a:spcPct val="115000"/>
                        </a:lnSpc>
                        <a:spcAft>
                          <a:spcPts val="0"/>
                        </a:spcAft>
                      </a:pPr>
                      <a:r>
                        <a:rPr lang="en-US" sz="1000">
                          <a:effectLst/>
                        </a:rPr>
                        <a:t>CH</a:t>
                      </a:r>
                      <a:r>
                        <a:rPr lang="en-US" sz="1000" baseline="-25000">
                          <a:effectLst/>
                        </a:rPr>
                        <a:t>4 </a:t>
                      </a:r>
                      <a:r>
                        <a:rPr lang="en-US" sz="1000">
                          <a:effectLst/>
                        </a:rPr>
                        <a:t>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marL="3175" indent="-6350" algn="l">
                        <a:lnSpc>
                          <a:spcPct val="115000"/>
                        </a:lnSpc>
                        <a:spcAft>
                          <a:spcPts val="0"/>
                        </a:spcAft>
                      </a:pPr>
                      <a:r>
                        <a:rPr lang="en-US" sz="1000">
                          <a:effectLst/>
                        </a:rPr>
                        <a:t>C</a:t>
                      </a:r>
                      <a:r>
                        <a:rPr lang="en-US" sz="650">
                          <a:effectLst/>
                        </a:rPr>
                        <a:t>2</a:t>
                      </a:r>
                      <a:r>
                        <a:rPr lang="en-US" sz="1000">
                          <a:effectLst/>
                        </a:rPr>
                        <a:t>H</a:t>
                      </a:r>
                      <a:r>
                        <a:rPr lang="en-US" sz="650">
                          <a:effectLst/>
                        </a:rPr>
                        <a:t>6 </a:t>
                      </a:r>
                      <a:r>
                        <a:rPr lang="en-US" sz="1000">
                          <a:effectLst/>
                        </a:rPr>
                        <a:t>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indent="-6350" algn="l">
                        <a:lnSpc>
                          <a:spcPct val="115000"/>
                        </a:lnSpc>
                        <a:spcAft>
                          <a:spcPts val="0"/>
                        </a:spcAft>
                      </a:pPr>
                      <a:r>
                        <a:rPr lang="en-US" sz="1000">
                          <a:effectLst/>
                        </a:rPr>
                        <a:t>C</a:t>
                      </a:r>
                      <a:r>
                        <a:rPr lang="en-US" sz="650">
                          <a:effectLst/>
                        </a:rPr>
                        <a:t>3</a:t>
                      </a:r>
                      <a:r>
                        <a:rPr lang="en-US" sz="1000">
                          <a:effectLst/>
                        </a:rPr>
                        <a:t>H</a:t>
                      </a:r>
                      <a:r>
                        <a:rPr lang="en-US" sz="650">
                          <a:effectLst/>
                        </a:rPr>
                        <a:t>8 </a:t>
                      </a:r>
                      <a:r>
                        <a:rPr lang="en-US" sz="1000">
                          <a:effectLst/>
                        </a:rPr>
                        <a:t>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indent="-6350" algn="l">
                        <a:lnSpc>
                          <a:spcPct val="115000"/>
                        </a:lnSpc>
                        <a:spcAft>
                          <a:spcPts val="0"/>
                        </a:spcAft>
                      </a:pPr>
                      <a:r>
                        <a:rPr lang="en-US" sz="1000">
                          <a:effectLst/>
                        </a:rPr>
                        <a:t>C</a:t>
                      </a:r>
                      <a:r>
                        <a:rPr lang="en-US" sz="650">
                          <a:effectLst/>
                        </a:rPr>
                        <a:t>4</a:t>
                      </a:r>
                      <a:r>
                        <a:rPr lang="en-US" sz="1000">
                          <a:effectLst/>
                        </a:rPr>
                        <a:t>H</a:t>
                      </a:r>
                      <a:r>
                        <a:rPr lang="en-US" sz="650">
                          <a:effectLst/>
                        </a:rPr>
                        <a:t>10 </a:t>
                      </a:r>
                      <a:r>
                        <a:rPr lang="en-US" sz="1000">
                          <a:effectLst/>
                        </a:rPr>
                        <a:t>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indent="-6350" algn="l">
                        <a:lnSpc>
                          <a:spcPct val="115000"/>
                        </a:lnSpc>
                        <a:spcAft>
                          <a:spcPts val="0"/>
                        </a:spcAft>
                      </a:pPr>
                      <a:r>
                        <a:rPr lang="en-US" sz="1000">
                          <a:effectLst/>
                        </a:rPr>
                        <a:t>CH</a:t>
                      </a:r>
                      <a:r>
                        <a:rPr lang="en-US" sz="1000" baseline="-25000">
                          <a:effectLst/>
                        </a:rPr>
                        <a:t>3</a:t>
                      </a:r>
                      <a:r>
                        <a:rPr lang="en-US" sz="1000">
                          <a:effectLst/>
                        </a:rPr>
                        <a:t>CHO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indent="-6350" algn="l">
                        <a:lnSpc>
                          <a:spcPct val="115000"/>
                        </a:lnSpc>
                        <a:spcAft>
                          <a:spcPts val="0"/>
                        </a:spcAft>
                      </a:pPr>
                      <a:r>
                        <a:rPr lang="en-US" sz="1000">
                          <a:effectLst/>
                        </a:rPr>
                        <a:t>MeOH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indent="-6350" algn="l">
                        <a:lnSpc>
                          <a:spcPct val="115000"/>
                        </a:lnSpc>
                        <a:spcAft>
                          <a:spcPts val="0"/>
                        </a:spcAft>
                      </a:pPr>
                      <a:r>
                        <a:rPr lang="en-US" sz="1000">
                          <a:effectLst/>
                        </a:rPr>
                        <a:t>EtOH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indent="-6350" algn="l">
                        <a:lnSpc>
                          <a:spcPct val="115000"/>
                        </a:lnSpc>
                        <a:spcAft>
                          <a:spcPts val="0"/>
                        </a:spcAft>
                      </a:pPr>
                      <a:r>
                        <a:rPr lang="en-US" sz="1000">
                          <a:effectLst/>
                        </a:rPr>
                        <a:t>PrOH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indent="-6350" algn="just">
                        <a:lnSpc>
                          <a:spcPct val="115000"/>
                        </a:lnSpc>
                        <a:spcAft>
                          <a:spcPts val="0"/>
                        </a:spcAft>
                      </a:pPr>
                      <a:r>
                        <a:rPr lang="en-US" sz="1000">
                          <a:effectLst/>
                        </a:rPr>
                        <a:t>BuOH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r>
              <a:tr h="351790">
                <a:tc>
                  <a:txBody>
                    <a:bodyPr/>
                    <a:lstStyle/>
                    <a:p>
                      <a:pPr marL="144780" indent="-6350" algn="l">
                        <a:lnSpc>
                          <a:spcPct val="115000"/>
                        </a:lnSpc>
                        <a:spcAft>
                          <a:spcPts val="0"/>
                        </a:spcAft>
                      </a:pPr>
                      <a:r>
                        <a:rPr lang="en-US" sz="1000">
                          <a:effectLst/>
                        </a:rPr>
                        <a:t>423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marL="181610" indent="-6350" algn="l">
                        <a:lnSpc>
                          <a:spcPct val="115000"/>
                        </a:lnSpc>
                        <a:spcAft>
                          <a:spcPts val="0"/>
                        </a:spcAft>
                      </a:pPr>
                      <a:r>
                        <a:rPr lang="en-US" sz="1000">
                          <a:effectLst/>
                        </a:rPr>
                        <a:t>0.59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marL="31750" indent="-6350" algn="l">
                        <a:lnSpc>
                          <a:spcPct val="115000"/>
                        </a:lnSpc>
                        <a:spcAft>
                          <a:spcPts val="0"/>
                        </a:spcAft>
                      </a:pPr>
                      <a:r>
                        <a:rPr lang="en-US" sz="1000">
                          <a:effectLst/>
                        </a:rPr>
                        <a:t>1.19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marL="31750" indent="-6350" algn="l">
                        <a:lnSpc>
                          <a:spcPct val="115000"/>
                        </a:lnSpc>
                        <a:spcAft>
                          <a:spcPts val="0"/>
                        </a:spcAft>
                      </a:pPr>
                      <a:r>
                        <a:rPr lang="en-US" sz="1000">
                          <a:effectLst/>
                        </a:rPr>
                        <a:t>0.74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marL="120650" indent="-6350" algn="l">
                        <a:lnSpc>
                          <a:spcPct val="115000"/>
                        </a:lnSpc>
                        <a:spcAft>
                          <a:spcPts val="0"/>
                        </a:spcAft>
                      </a:pPr>
                      <a:r>
                        <a:rPr lang="en-US" sz="1000">
                          <a:effectLst/>
                        </a:rPr>
                        <a:t>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marL="140335" indent="-6350" algn="l">
                        <a:lnSpc>
                          <a:spcPct val="115000"/>
                        </a:lnSpc>
                        <a:spcAft>
                          <a:spcPts val="0"/>
                        </a:spcAft>
                      </a:pPr>
                      <a:r>
                        <a:rPr lang="en-US" sz="1000">
                          <a:effectLst/>
                        </a:rPr>
                        <a:t>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marL="106680" indent="-6350" algn="l">
                        <a:lnSpc>
                          <a:spcPct val="115000"/>
                        </a:lnSpc>
                        <a:spcAft>
                          <a:spcPts val="0"/>
                        </a:spcAft>
                      </a:pPr>
                      <a:r>
                        <a:rPr lang="en-US" sz="1000">
                          <a:effectLst/>
                        </a:rPr>
                        <a:t>31.12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marL="31750" indent="-6350" algn="l">
                        <a:lnSpc>
                          <a:spcPct val="115000"/>
                        </a:lnSpc>
                        <a:spcAft>
                          <a:spcPts val="0"/>
                        </a:spcAft>
                      </a:pPr>
                      <a:r>
                        <a:rPr lang="en-US" sz="1000">
                          <a:effectLst/>
                        </a:rPr>
                        <a:t>16.69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marL="4445" indent="-6350" algn="l">
                        <a:lnSpc>
                          <a:spcPct val="115000"/>
                        </a:lnSpc>
                        <a:spcAft>
                          <a:spcPts val="0"/>
                        </a:spcAft>
                      </a:pPr>
                      <a:r>
                        <a:rPr lang="en-US" sz="1000">
                          <a:effectLst/>
                        </a:rPr>
                        <a:t>36.43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marL="36830" indent="-6350" algn="l">
                        <a:lnSpc>
                          <a:spcPct val="115000"/>
                        </a:lnSpc>
                        <a:spcAft>
                          <a:spcPts val="0"/>
                        </a:spcAft>
                      </a:pPr>
                      <a:r>
                        <a:rPr lang="en-US" sz="1000">
                          <a:effectLst/>
                        </a:rPr>
                        <a:t>6.53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marL="55245" indent="-6350" algn="l">
                        <a:lnSpc>
                          <a:spcPct val="115000"/>
                        </a:lnSpc>
                        <a:spcAft>
                          <a:spcPts val="0"/>
                        </a:spcAft>
                      </a:pPr>
                      <a:r>
                        <a:rPr lang="en-US" sz="1000">
                          <a:effectLst/>
                        </a:rPr>
                        <a:t>7.30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r>
              <a:tr h="370840">
                <a:tc>
                  <a:txBody>
                    <a:bodyPr/>
                    <a:lstStyle/>
                    <a:p>
                      <a:pPr marL="144780" indent="-6350" algn="l">
                        <a:lnSpc>
                          <a:spcPct val="115000"/>
                        </a:lnSpc>
                        <a:spcAft>
                          <a:spcPts val="0"/>
                        </a:spcAft>
                      </a:pPr>
                      <a:r>
                        <a:rPr lang="en-US" sz="1000">
                          <a:effectLst/>
                        </a:rPr>
                        <a:t>473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marL="181610" indent="-6350" algn="l">
                        <a:lnSpc>
                          <a:spcPct val="115000"/>
                        </a:lnSpc>
                        <a:spcAft>
                          <a:spcPts val="0"/>
                        </a:spcAft>
                      </a:pPr>
                      <a:r>
                        <a:rPr lang="en-US" sz="1000">
                          <a:effectLst/>
                        </a:rPr>
                        <a:t>2.09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marL="31750" indent="-6350" algn="l">
                        <a:lnSpc>
                          <a:spcPct val="115000"/>
                        </a:lnSpc>
                        <a:spcAft>
                          <a:spcPts val="0"/>
                        </a:spcAft>
                      </a:pPr>
                      <a:r>
                        <a:rPr lang="en-US" sz="1000">
                          <a:effectLst/>
                        </a:rPr>
                        <a:t>6.88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marL="31750" indent="-6350" algn="l">
                        <a:lnSpc>
                          <a:spcPct val="115000"/>
                        </a:lnSpc>
                        <a:spcAft>
                          <a:spcPts val="0"/>
                        </a:spcAft>
                      </a:pPr>
                      <a:r>
                        <a:rPr lang="en-US" sz="1000">
                          <a:effectLst/>
                        </a:rPr>
                        <a:t>8.06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marL="120650" indent="-6350" algn="l">
                        <a:lnSpc>
                          <a:spcPct val="115000"/>
                        </a:lnSpc>
                        <a:spcAft>
                          <a:spcPts val="0"/>
                        </a:spcAft>
                      </a:pPr>
                      <a:r>
                        <a:rPr lang="en-US" sz="1000">
                          <a:effectLst/>
                        </a:rPr>
                        <a:t>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marL="140335" indent="-6350" algn="l">
                        <a:lnSpc>
                          <a:spcPct val="115000"/>
                        </a:lnSpc>
                        <a:spcAft>
                          <a:spcPts val="0"/>
                        </a:spcAft>
                      </a:pPr>
                      <a:r>
                        <a:rPr lang="en-US" sz="1000">
                          <a:effectLst/>
                        </a:rPr>
                        <a:t>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marL="106680" indent="-6350" algn="l">
                        <a:lnSpc>
                          <a:spcPct val="115000"/>
                        </a:lnSpc>
                        <a:spcAft>
                          <a:spcPts val="0"/>
                        </a:spcAft>
                      </a:pPr>
                      <a:r>
                        <a:rPr lang="en-US" sz="1000">
                          <a:effectLst/>
                        </a:rPr>
                        <a:t>22.50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marL="64135" indent="-6350" algn="l">
                        <a:lnSpc>
                          <a:spcPct val="115000"/>
                        </a:lnSpc>
                        <a:spcAft>
                          <a:spcPts val="0"/>
                        </a:spcAft>
                      </a:pPr>
                      <a:r>
                        <a:rPr lang="en-US" sz="1000">
                          <a:effectLst/>
                        </a:rPr>
                        <a:t>6.38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marL="4445" indent="-6350" algn="l">
                        <a:lnSpc>
                          <a:spcPct val="115000"/>
                        </a:lnSpc>
                        <a:spcAft>
                          <a:spcPts val="0"/>
                        </a:spcAft>
                      </a:pPr>
                      <a:r>
                        <a:rPr lang="en-US" sz="1000">
                          <a:effectLst/>
                        </a:rPr>
                        <a:t>54.02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marL="36830" indent="-6350" algn="l">
                        <a:lnSpc>
                          <a:spcPct val="115000"/>
                        </a:lnSpc>
                        <a:spcAft>
                          <a:spcPts val="0"/>
                        </a:spcAft>
                      </a:pPr>
                      <a:r>
                        <a:rPr lang="en-US" sz="1000">
                          <a:effectLst/>
                        </a:rPr>
                        <a:t>0.30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marL="55245" indent="-6350" algn="l">
                        <a:lnSpc>
                          <a:spcPct val="115000"/>
                        </a:lnSpc>
                        <a:spcAft>
                          <a:spcPts val="0"/>
                        </a:spcAft>
                      </a:pPr>
                      <a:r>
                        <a:rPr lang="en-US" sz="1000">
                          <a:effectLst/>
                        </a:rPr>
                        <a:t>1.86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r>
              <a:tr h="370840">
                <a:tc>
                  <a:txBody>
                    <a:bodyPr/>
                    <a:lstStyle/>
                    <a:p>
                      <a:pPr marL="144780" indent="-6350" algn="l">
                        <a:lnSpc>
                          <a:spcPct val="115000"/>
                        </a:lnSpc>
                        <a:spcAft>
                          <a:spcPts val="0"/>
                        </a:spcAft>
                      </a:pPr>
                      <a:r>
                        <a:rPr lang="en-US" sz="1000">
                          <a:effectLst/>
                        </a:rPr>
                        <a:t>523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marL="181610" indent="-6350" algn="l">
                        <a:lnSpc>
                          <a:spcPct val="115000"/>
                        </a:lnSpc>
                        <a:spcAft>
                          <a:spcPts val="0"/>
                        </a:spcAft>
                      </a:pPr>
                      <a:r>
                        <a:rPr lang="en-US" sz="1000">
                          <a:effectLst/>
                        </a:rPr>
                        <a:t>8.10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indent="-6350" algn="l">
                        <a:lnSpc>
                          <a:spcPct val="115000"/>
                        </a:lnSpc>
                        <a:spcAft>
                          <a:spcPts val="0"/>
                        </a:spcAft>
                      </a:pPr>
                      <a:r>
                        <a:rPr lang="en-US" sz="1000">
                          <a:effectLst/>
                        </a:rPr>
                        <a:t>10.85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indent="-6350" algn="l">
                        <a:lnSpc>
                          <a:spcPct val="115000"/>
                        </a:lnSpc>
                        <a:spcAft>
                          <a:spcPts val="0"/>
                        </a:spcAft>
                      </a:pPr>
                      <a:r>
                        <a:rPr lang="en-US" sz="1000">
                          <a:effectLst/>
                        </a:rPr>
                        <a:t>12.84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marL="30480" indent="-6350" algn="l">
                        <a:lnSpc>
                          <a:spcPct val="115000"/>
                        </a:lnSpc>
                        <a:spcAft>
                          <a:spcPts val="0"/>
                        </a:spcAft>
                      </a:pPr>
                      <a:r>
                        <a:rPr lang="en-US" sz="1000">
                          <a:effectLst/>
                        </a:rPr>
                        <a:t>3.00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marL="140335" indent="-6350" algn="l">
                        <a:lnSpc>
                          <a:spcPct val="115000"/>
                        </a:lnSpc>
                        <a:spcAft>
                          <a:spcPts val="0"/>
                        </a:spcAft>
                      </a:pPr>
                      <a:r>
                        <a:rPr lang="en-US" sz="1000">
                          <a:effectLst/>
                        </a:rPr>
                        <a:t>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marL="139065" indent="-6350" algn="l">
                        <a:lnSpc>
                          <a:spcPct val="115000"/>
                        </a:lnSpc>
                        <a:spcAft>
                          <a:spcPts val="0"/>
                        </a:spcAft>
                      </a:pPr>
                      <a:r>
                        <a:rPr lang="en-US" sz="1000">
                          <a:effectLst/>
                        </a:rPr>
                        <a:t>7.48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marL="32385" indent="-6350" algn="l">
                        <a:lnSpc>
                          <a:spcPct val="115000"/>
                        </a:lnSpc>
                        <a:spcAft>
                          <a:spcPts val="0"/>
                        </a:spcAft>
                      </a:pPr>
                      <a:r>
                        <a:rPr lang="en-US" sz="1000">
                          <a:effectLst/>
                        </a:rPr>
                        <a:t>11.29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marL="5080" indent="-6350" algn="l">
                        <a:lnSpc>
                          <a:spcPct val="115000"/>
                        </a:lnSpc>
                        <a:spcAft>
                          <a:spcPts val="0"/>
                        </a:spcAft>
                      </a:pPr>
                      <a:r>
                        <a:rPr lang="en-US" sz="1000">
                          <a:effectLst/>
                        </a:rPr>
                        <a:t>51.98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marL="36830" indent="-6350" algn="l">
                        <a:lnSpc>
                          <a:spcPct val="115000"/>
                        </a:lnSpc>
                        <a:spcAft>
                          <a:spcPts val="0"/>
                        </a:spcAft>
                      </a:pPr>
                      <a:r>
                        <a:rPr lang="en-US" sz="1000">
                          <a:effectLst/>
                        </a:rPr>
                        <a:t>2.27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marL="55245" indent="-6350" algn="l">
                        <a:lnSpc>
                          <a:spcPct val="115000"/>
                        </a:lnSpc>
                        <a:spcAft>
                          <a:spcPts val="0"/>
                        </a:spcAft>
                      </a:pPr>
                      <a:r>
                        <a:rPr lang="en-US" sz="1000">
                          <a:effectLst/>
                        </a:rPr>
                        <a:t>0.29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r>
              <a:tr h="398145">
                <a:tc>
                  <a:txBody>
                    <a:bodyPr/>
                    <a:lstStyle/>
                    <a:p>
                      <a:pPr marL="145415" indent="-6350" algn="l">
                        <a:lnSpc>
                          <a:spcPct val="115000"/>
                        </a:lnSpc>
                        <a:spcAft>
                          <a:spcPts val="0"/>
                        </a:spcAft>
                      </a:pPr>
                      <a:r>
                        <a:rPr lang="en-US" sz="1000">
                          <a:effectLst/>
                        </a:rPr>
                        <a:t>573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marL="181610" indent="-6350" algn="l">
                        <a:lnSpc>
                          <a:spcPct val="115000"/>
                        </a:lnSpc>
                        <a:spcAft>
                          <a:spcPts val="0"/>
                        </a:spcAft>
                      </a:pPr>
                      <a:r>
                        <a:rPr lang="en-US" sz="1000">
                          <a:effectLst/>
                        </a:rPr>
                        <a:t>8.19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indent="-6350" algn="l">
                        <a:lnSpc>
                          <a:spcPct val="115000"/>
                        </a:lnSpc>
                        <a:spcAft>
                          <a:spcPts val="0"/>
                        </a:spcAft>
                      </a:pPr>
                      <a:r>
                        <a:rPr lang="en-US" sz="1000">
                          <a:effectLst/>
                        </a:rPr>
                        <a:t>34.57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indent="-6350" algn="l">
                        <a:lnSpc>
                          <a:spcPct val="115000"/>
                        </a:lnSpc>
                        <a:spcAft>
                          <a:spcPts val="0"/>
                        </a:spcAft>
                      </a:pPr>
                      <a:r>
                        <a:rPr lang="en-US" sz="1000">
                          <a:effectLst/>
                        </a:rPr>
                        <a:t>14.06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marL="31115" indent="-6350" algn="l">
                        <a:lnSpc>
                          <a:spcPct val="115000"/>
                        </a:lnSpc>
                        <a:spcAft>
                          <a:spcPts val="0"/>
                        </a:spcAft>
                      </a:pPr>
                      <a:r>
                        <a:rPr lang="en-US" sz="1000">
                          <a:effectLst/>
                        </a:rPr>
                        <a:t>9.58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marL="50800" indent="-6350" algn="l">
                        <a:lnSpc>
                          <a:spcPct val="115000"/>
                        </a:lnSpc>
                        <a:spcAft>
                          <a:spcPts val="0"/>
                        </a:spcAft>
                      </a:pPr>
                      <a:r>
                        <a:rPr lang="en-US" sz="1000">
                          <a:effectLst/>
                        </a:rPr>
                        <a:t>0.48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marL="139065" indent="-6350" algn="l">
                        <a:lnSpc>
                          <a:spcPct val="115000"/>
                        </a:lnSpc>
                        <a:spcAft>
                          <a:spcPts val="0"/>
                        </a:spcAft>
                      </a:pPr>
                      <a:r>
                        <a:rPr lang="en-US" sz="1000">
                          <a:effectLst/>
                        </a:rPr>
                        <a:t>6.28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marL="64770" indent="-6350" algn="l">
                        <a:lnSpc>
                          <a:spcPct val="115000"/>
                        </a:lnSpc>
                        <a:spcAft>
                          <a:spcPts val="0"/>
                        </a:spcAft>
                      </a:pPr>
                      <a:r>
                        <a:rPr lang="en-US" sz="1000">
                          <a:effectLst/>
                        </a:rPr>
                        <a:t>6.21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marL="5080" indent="-6350" algn="l">
                        <a:lnSpc>
                          <a:spcPct val="115000"/>
                        </a:lnSpc>
                        <a:spcAft>
                          <a:spcPts val="0"/>
                        </a:spcAft>
                      </a:pPr>
                      <a:r>
                        <a:rPr lang="en-US" sz="1000">
                          <a:effectLst/>
                        </a:rPr>
                        <a:t>28.28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marL="37465" indent="-6350" algn="l">
                        <a:lnSpc>
                          <a:spcPct val="115000"/>
                        </a:lnSpc>
                        <a:spcAft>
                          <a:spcPts val="0"/>
                        </a:spcAft>
                      </a:pPr>
                      <a:r>
                        <a:rPr lang="en-US" sz="1000">
                          <a:effectLst/>
                        </a:rPr>
                        <a:t>0.39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c>
                  <a:txBody>
                    <a:bodyPr/>
                    <a:lstStyle/>
                    <a:p>
                      <a:pPr marL="55880" indent="-6350" algn="l">
                        <a:lnSpc>
                          <a:spcPct val="115000"/>
                        </a:lnSpc>
                        <a:spcAft>
                          <a:spcPts val="0"/>
                        </a:spcAft>
                      </a:pPr>
                      <a:r>
                        <a:rPr lang="en-US" sz="1000" dirty="0">
                          <a:effectLst/>
                        </a:rPr>
                        <a:t>0.16  </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0" marR="49530" marT="0" marB="0" anchor="ct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361726969"/>
              </p:ext>
            </p:extLst>
          </p:nvPr>
        </p:nvGraphicFramePr>
        <p:xfrm>
          <a:off x="645479" y="2984073"/>
          <a:ext cx="5906503" cy="2305685"/>
        </p:xfrm>
        <a:graphic>
          <a:graphicData uri="http://schemas.openxmlformats.org/drawingml/2006/table">
            <a:tbl>
              <a:tblPr firstRow="1" firstCol="1" bandRow="1">
                <a:tableStyleId>{5C22544A-7EE6-4342-B048-85BDC9FD1C3A}</a:tableStyleId>
              </a:tblPr>
              <a:tblGrid>
                <a:gridCol w="530837"/>
                <a:gridCol w="709030"/>
                <a:gridCol w="415573"/>
                <a:gridCol w="429281"/>
                <a:gridCol w="466664"/>
                <a:gridCol w="616195"/>
                <a:gridCol w="616195"/>
                <a:gridCol w="584420"/>
                <a:gridCol w="557629"/>
                <a:gridCol w="538314"/>
                <a:gridCol w="442365"/>
              </a:tblGrid>
              <a:tr h="270510">
                <a:tc rowSpan="2">
                  <a:txBody>
                    <a:bodyPr/>
                    <a:lstStyle/>
                    <a:p>
                      <a:pPr marL="77470" indent="74930" algn="l">
                        <a:lnSpc>
                          <a:spcPct val="115000"/>
                        </a:lnSpc>
                        <a:spcAft>
                          <a:spcPts val="0"/>
                        </a:spcAft>
                      </a:pPr>
                      <a:r>
                        <a:rPr lang="en-US" sz="1000">
                          <a:effectLst/>
                        </a:rPr>
                        <a:t>P</a:t>
                      </a:r>
                      <a:r>
                        <a:rPr lang="en-US" sz="1000" baseline="-25000">
                          <a:effectLst/>
                        </a:rPr>
                        <a:t>ST </a:t>
                      </a:r>
                      <a:r>
                        <a:rPr lang="en-US" sz="1000">
                          <a:effectLst/>
                        </a:rPr>
                        <a:t> (MPa)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tc>
                <a:tc rowSpan="2">
                  <a:txBody>
                    <a:bodyPr/>
                    <a:lstStyle/>
                    <a:p>
                      <a:pPr indent="-6350" algn="l">
                        <a:lnSpc>
                          <a:spcPct val="100000"/>
                        </a:lnSpc>
                        <a:spcAft>
                          <a:spcPts val="2670"/>
                        </a:spcAft>
                      </a:pPr>
                      <a:r>
                        <a:rPr lang="en-US" sz="1000">
                          <a:effectLst/>
                        </a:rPr>
                        <a:t>Conversion  </a:t>
                      </a:r>
                      <a:endParaRPr lang="en-US" sz="1200">
                        <a:effectLst/>
                      </a:endParaRPr>
                    </a:p>
                    <a:p>
                      <a:pPr marL="198120" indent="-6350" algn="l">
                        <a:lnSpc>
                          <a:spcPct val="115000"/>
                        </a:lnSpc>
                        <a:spcAft>
                          <a:spcPts val="0"/>
                        </a:spcAft>
                      </a:pPr>
                      <a:r>
                        <a:rPr lang="en-US" sz="1000">
                          <a:effectLst/>
                        </a:rPr>
                        <a:t>(%)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tc>
                <a:tc>
                  <a:txBody>
                    <a:bodyPr/>
                    <a:lstStyle/>
                    <a:p>
                      <a:pPr indent="-6350" algn="l">
                        <a:lnSpc>
                          <a:spcPct val="115000"/>
                        </a:lnSpc>
                        <a:spcAft>
                          <a:spcPts val="0"/>
                        </a:spcAft>
                      </a:pPr>
                      <a:r>
                        <a:rPr lang="en-US" sz="1200">
                          <a:effectLst/>
                        </a:rPr>
                        <a:t>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tc>
                <a:tc>
                  <a:txBody>
                    <a:bodyPr/>
                    <a:lstStyle/>
                    <a:p>
                      <a:pPr indent="-6350" algn="l">
                        <a:lnSpc>
                          <a:spcPct val="115000"/>
                        </a:lnSpc>
                        <a:spcAft>
                          <a:spcPts val="0"/>
                        </a:spcAft>
                      </a:pPr>
                      <a:r>
                        <a:rPr lang="en-US" sz="1200">
                          <a:effectLst/>
                        </a:rPr>
                        <a:t>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tc>
                <a:tc>
                  <a:txBody>
                    <a:bodyPr/>
                    <a:lstStyle/>
                    <a:p>
                      <a:pPr indent="-6350" algn="l">
                        <a:lnSpc>
                          <a:spcPct val="115000"/>
                        </a:lnSpc>
                        <a:spcAft>
                          <a:spcPts val="0"/>
                        </a:spcAft>
                      </a:pPr>
                      <a:r>
                        <a:rPr lang="en-US" sz="1200">
                          <a:effectLst/>
                        </a:rPr>
                        <a:t>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tc>
                <a:tc>
                  <a:txBody>
                    <a:bodyPr/>
                    <a:lstStyle/>
                    <a:p>
                      <a:pPr indent="-6350" algn="l">
                        <a:lnSpc>
                          <a:spcPct val="115000"/>
                        </a:lnSpc>
                        <a:spcAft>
                          <a:spcPts val="0"/>
                        </a:spcAft>
                      </a:pPr>
                      <a:r>
                        <a:rPr lang="en-US" sz="1200">
                          <a:effectLst/>
                        </a:rPr>
                        <a:t>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tc>
                <a:tc gridSpan="2">
                  <a:txBody>
                    <a:bodyPr/>
                    <a:lstStyle/>
                    <a:p>
                      <a:pPr marL="91440" indent="-6350" algn="l">
                        <a:lnSpc>
                          <a:spcPct val="115000"/>
                        </a:lnSpc>
                        <a:spcAft>
                          <a:spcPts val="0"/>
                        </a:spcAft>
                      </a:pPr>
                      <a:r>
                        <a:rPr lang="en-US" sz="1000">
                          <a:effectLst/>
                        </a:rPr>
                        <a:t>Selectivity (%)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tc>
                <a:tc hMerge="1">
                  <a:txBody>
                    <a:bodyPr/>
                    <a:lstStyle/>
                    <a:p>
                      <a:endParaRPr lang="en-US"/>
                    </a:p>
                  </a:txBody>
                  <a:tcPr/>
                </a:tc>
                <a:tc>
                  <a:txBody>
                    <a:bodyPr/>
                    <a:lstStyle/>
                    <a:p>
                      <a:pPr indent="-6350" algn="l">
                        <a:lnSpc>
                          <a:spcPct val="115000"/>
                        </a:lnSpc>
                        <a:spcAft>
                          <a:spcPts val="0"/>
                        </a:spcAft>
                      </a:pPr>
                      <a:r>
                        <a:rPr lang="en-US" sz="1200">
                          <a:effectLst/>
                        </a:rPr>
                        <a:t>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tc>
                <a:tc>
                  <a:txBody>
                    <a:bodyPr/>
                    <a:lstStyle/>
                    <a:p>
                      <a:pPr indent="-6350" algn="l">
                        <a:lnSpc>
                          <a:spcPct val="115000"/>
                        </a:lnSpc>
                        <a:spcAft>
                          <a:spcPts val="0"/>
                        </a:spcAft>
                      </a:pPr>
                      <a:r>
                        <a:rPr lang="en-US" sz="1200">
                          <a:effectLst/>
                        </a:rPr>
                        <a:t>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tc>
                <a:tc>
                  <a:txBody>
                    <a:bodyPr/>
                    <a:lstStyle/>
                    <a:p>
                      <a:pPr indent="-6350" algn="l">
                        <a:lnSpc>
                          <a:spcPct val="115000"/>
                        </a:lnSpc>
                        <a:spcAft>
                          <a:spcPts val="0"/>
                        </a:spcAft>
                      </a:pPr>
                      <a:r>
                        <a:rPr lang="en-US" sz="1200">
                          <a:effectLst/>
                        </a:rPr>
                        <a:t>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tc>
              </a:tr>
              <a:tr h="545465">
                <a:tc vMerge="1">
                  <a:txBody>
                    <a:bodyPr/>
                    <a:lstStyle/>
                    <a:p>
                      <a:endParaRPr lang="en-US"/>
                    </a:p>
                  </a:txBody>
                  <a:tcPr/>
                </a:tc>
                <a:tc vMerge="1">
                  <a:txBody>
                    <a:bodyPr/>
                    <a:lstStyle/>
                    <a:p>
                      <a:endParaRPr lang="en-US"/>
                    </a:p>
                  </a:txBody>
                  <a:tcPr/>
                </a:tc>
                <a:tc>
                  <a:txBody>
                    <a:bodyPr/>
                    <a:lstStyle/>
                    <a:p>
                      <a:pPr marL="30480" indent="-6350" algn="l">
                        <a:lnSpc>
                          <a:spcPct val="115000"/>
                        </a:lnSpc>
                        <a:spcAft>
                          <a:spcPts val="0"/>
                        </a:spcAft>
                      </a:pPr>
                      <a:r>
                        <a:rPr lang="en-US" sz="1000">
                          <a:effectLst/>
                        </a:rPr>
                        <a:t>CH</a:t>
                      </a:r>
                      <a:r>
                        <a:rPr lang="en-US" sz="1000" baseline="-25000">
                          <a:effectLst/>
                        </a:rPr>
                        <a:t>4 </a:t>
                      </a:r>
                      <a:r>
                        <a:rPr lang="en-US" sz="1000">
                          <a:effectLst/>
                        </a:rPr>
                        <a:t>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marL="1270" indent="-6350" algn="l">
                        <a:lnSpc>
                          <a:spcPct val="115000"/>
                        </a:lnSpc>
                        <a:spcAft>
                          <a:spcPts val="0"/>
                        </a:spcAft>
                      </a:pPr>
                      <a:r>
                        <a:rPr lang="en-US" sz="1000">
                          <a:effectLst/>
                        </a:rPr>
                        <a:t>C</a:t>
                      </a:r>
                      <a:r>
                        <a:rPr lang="en-US" sz="650">
                          <a:effectLst/>
                        </a:rPr>
                        <a:t>2</a:t>
                      </a:r>
                      <a:r>
                        <a:rPr lang="en-US" sz="1000">
                          <a:effectLst/>
                        </a:rPr>
                        <a:t>H</a:t>
                      </a:r>
                      <a:r>
                        <a:rPr lang="en-US" sz="650">
                          <a:effectLst/>
                        </a:rPr>
                        <a:t>6 </a:t>
                      </a:r>
                      <a:r>
                        <a:rPr lang="en-US" sz="1000">
                          <a:effectLst/>
                        </a:rPr>
                        <a:t>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marL="1270" indent="-6350" algn="l">
                        <a:lnSpc>
                          <a:spcPct val="115000"/>
                        </a:lnSpc>
                        <a:spcAft>
                          <a:spcPts val="0"/>
                        </a:spcAft>
                      </a:pPr>
                      <a:r>
                        <a:rPr lang="en-US" sz="1000">
                          <a:effectLst/>
                        </a:rPr>
                        <a:t>C</a:t>
                      </a:r>
                      <a:r>
                        <a:rPr lang="en-US" sz="650">
                          <a:effectLst/>
                        </a:rPr>
                        <a:t>3</a:t>
                      </a:r>
                      <a:r>
                        <a:rPr lang="en-US" sz="1000">
                          <a:effectLst/>
                        </a:rPr>
                        <a:t>H</a:t>
                      </a:r>
                      <a:r>
                        <a:rPr lang="en-US" sz="650">
                          <a:effectLst/>
                        </a:rPr>
                        <a:t>8 </a:t>
                      </a:r>
                      <a:r>
                        <a:rPr lang="en-US" sz="1000">
                          <a:effectLst/>
                        </a:rPr>
                        <a:t>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indent="-6350" algn="l">
                        <a:lnSpc>
                          <a:spcPct val="100000"/>
                        </a:lnSpc>
                        <a:spcAft>
                          <a:spcPts val="555"/>
                        </a:spcAft>
                      </a:pPr>
                      <a:r>
                        <a:rPr lang="en-US" sz="1000">
                          <a:effectLst/>
                        </a:rPr>
                        <a:t>C </a:t>
                      </a:r>
                      <a:r>
                        <a:rPr lang="en-US" sz="650">
                          <a:effectLst/>
                        </a:rPr>
                        <a:t>4</a:t>
                      </a:r>
                      <a:r>
                        <a:rPr lang="en-US" sz="1000">
                          <a:effectLst/>
                        </a:rPr>
                        <a:t>H</a:t>
                      </a:r>
                      <a:r>
                        <a:rPr lang="en-US" sz="650">
                          <a:effectLst/>
                        </a:rPr>
                        <a:t>1</a:t>
                      </a:r>
                      <a:endParaRPr lang="en-US" sz="1200">
                        <a:effectLst/>
                      </a:endParaRPr>
                    </a:p>
                    <a:p>
                      <a:pPr marL="120650" indent="-6350" algn="l">
                        <a:lnSpc>
                          <a:spcPct val="115000"/>
                        </a:lnSpc>
                        <a:spcAft>
                          <a:spcPts val="0"/>
                        </a:spcAft>
                      </a:pPr>
                      <a:r>
                        <a:rPr lang="en-US" sz="650">
                          <a:effectLst/>
                        </a:rPr>
                        <a:t>0 </a:t>
                      </a:r>
                      <a:r>
                        <a:rPr lang="en-US" sz="1000">
                          <a:effectLst/>
                        </a:rPr>
                        <a:t>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indent="-6350" algn="l">
                        <a:lnSpc>
                          <a:spcPct val="100000"/>
                        </a:lnSpc>
                        <a:spcAft>
                          <a:spcPts val="345"/>
                        </a:spcAft>
                      </a:pPr>
                      <a:r>
                        <a:rPr lang="en-US" sz="1000">
                          <a:effectLst/>
                        </a:rPr>
                        <a:t>CH</a:t>
                      </a:r>
                      <a:r>
                        <a:rPr lang="en-US" sz="1000" baseline="-25000">
                          <a:effectLst/>
                        </a:rPr>
                        <a:t>3</a:t>
                      </a:r>
                      <a:r>
                        <a:rPr lang="en-US" sz="1000">
                          <a:effectLst/>
                        </a:rPr>
                        <a:t>CH</a:t>
                      </a:r>
                      <a:endParaRPr lang="en-US" sz="1200">
                        <a:effectLst/>
                      </a:endParaRPr>
                    </a:p>
                    <a:p>
                      <a:pPr marL="160020" indent="-6350" algn="l">
                        <a:lnSpc>
                          <a:spcPct val="115000"/>
                        </a:lnSpc>
                        <a:spcAft>
                          <a:spcPts val="0"/>
                        </a:spcAft>
                      </a:pPr>
                      <a:r>
                        <a:rPr lang="en-US" sz="1000">
                          <a:effectLst/>
                        </a:rPr>
                        <a:t>O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indent="-6350" algn="l">
                        <a:lnSpc>
                          <a:spcPct val="115000"/>
                        </a:lnSpc>
                        <a:spcAft>
                          <a:spcPts val="0"/>
                        </a:spcAft>
                      </a:pPr>
                      <a:r>
                        <a:rPr lang="en-US" sz="1000">
                          <a:effectLst/>
                        </a:rPr>
                        <a:t>MeOH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indent="-6350" algn="l">
                        <a:lnSpc>
                          <a:spcPct val="115000"/>
                        </a:lnSpc>
                        <a:spcAft>
                          <a:spcPts val="0"/>
                        </a:spcAft>
                      </a:pPr>
                      <a:r>
                        <a:rPr lang="en-US" sz="1000">
                          <a:effectLst/>
                        </a:rPr>
                        <a:t>EtOH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indent="-6350" algn="l">
                        <a:lnSpc>
                          <a:spcPct val="115000"/>
                        </a:lnSpc>
                        <a:spcAft>
                          <a:spcPts val="0"/>
                        </a:spcAft>
                      </a:pPr>
                      <a:r>
                        <a:rPr lang="en-US" sz="1000">
                          <a:effectLst/>
                        </a:rPr>
                        <a:t>PrOH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indent="-6350" algn="l">
                        <a:lnSpc>
                          <a:spcPct val="115000"/>
                        </a:lnSpc>
                        <a:spcAft>
                          <a:spcPts val="0"/>
                        </a:spcAft>
                      </a:pPr>
                      <a:r>
                        <a:rPr lang="en-US" sz="1000">
                          <a:effectLst/>
                        </a:rPr>
                        <a:t>BuOH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r>
              <a:tr h="349885">
                <a:tc>
                  <a:txBody>
                    <a:bodyPr/>
                    <a:lstStyle/>
                    <a:p>
                      <a:pPr indent="-6350" algn="ctr">
                        <a:lnSpc>
                          <a:spcPct val="115000"/>
                        </a:lnSpc>
                        <a:spcAft>
                          <a:spcPts val="0"/>
                        </a:spcAft>
                      </a:pPr>
                      <a:r>
                        <a:rPr lang="en-US" sz="1000">
                          <a:effectLst/>
                        </a:rPr>
                        <a:t>1.5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marL="213360" indent="-6350" algn="l">
                        <a:lnSpc>
                          <a:spcPct val="115000"/>
                        </a:lnSpc>
                        <a:spcAft>
                          <a:spcPts val="0"/>
                        </a:spcAft>
                      </a:pPr>
                      <a:r>
                        <a:rPr lang="en-US" sz="1000">
                          <a:effectLst/>
                        </a:rPr>
                        <a:t>4.6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indent="-6350" algn="l">
                        <a:lnSpc>
                          <a:spcPct val="115000"/>
                        </a:lnSpc>
                        <a:spcAft>
                          <a:spcPts val="0"/>
                        </a:spcAft>
                      </a:pPr>
                      <a:r>
                        <a:rPr lang="en-US" sz="1000">
                          <a:effectLst/>
                        </a:rPr>
                        <a:t>11.84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indent="-6350" algn="l">
                        <a:lnSpc>
                          <a:spcPct val="115000"/>
                        </a:lnSpc>
                        <a:spcAft>
                          <a:spcPts val="0"/>
                        </a:spcAft>
                      </a:pPr>
                      <a:r>
                        <a:rPr lang="en-US" sz="1000">
                          <a:effectLst/>
                        </a:rPr>
                        <a:t>15.01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indent="-6350" algn="l">
                        <a:lnSpc>
                          <a:spcPct val="115000"/>
                        </a:lnSpc>
                        <a:spcAft>
                          <a:spcPts val="0"/>
                        </a:spcAft>
                      </a:pPr>
                      <a:r>
                        <a:rPr lang="en-US" sz="1000">
                          <a:effectLst/>
                        </a:rPr>
                        <a:t>11.21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marL="120650" indent="-6350" algn="l">
                        <a:lnSpc>
                          <a:spcPct val="115000"/>
                        </a:lnSpc>
                        <a:spcAft>
                          <a:spcPts val="0"/>
                        </a:spcAft>
                      </a:pPr>
                      <a:r>
                        <a:rPr lang="en-US" sz="1000">
                          <a:effectLst/>
                        </a:rPr>
                        <a:t>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marL="184150" indent="-6350" algn="l">
                        <a:lnSpc>
                          <a:spcPct val="115000"/>
                        </a:lnSpc>
                        <a:spcAft>
                          <a:spcPts val="0"/>
                        </a:spcAft>
                      </a:pPr>
                      <a:r>
                        <a:rPr lang="en-US" sz="1000">
                          <a:effectLst/>
                        </a:rPr>
                        <a:t>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marL="65405" indent="-6350" algn="l">
                        <a:lnSpc>
                          <a:spcPct val="115000"/>
                        </a:lnSpc>
                        <a:spcAft>
                          <a:spcPts val="0"/>
                        </a:spcAft>
                      </a:pPr>
                      <a:r>
                        <a:rPr lang="en-US" sz="1000">
                          <a:effectLst/>
                        </a:rPr>
                        <a:t>9.93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marL="4445" indent="-6350" algn="l">
                        <a:lnSpc>
                          <a:spcPct val="115000"/>
                        </a:lnSpc>
                        <a:spcAft>
                          <a:spcPts val="0"/>
                        </a:spcAft>
                      </a:pPr>
                      <a:r>
                        <a:rPr lang="en-US" sz="1000">
                          <a:effectLst/>
                        </a:rPr>
                        <a:t>50.92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marL="36195" indent="-6350" algn="l">
                        <a:lnSpc>
                          <a:spcPct val="115000"/>
                        </a:lnSpc>
                        <a:spcAft>
                          <a:spcPts val="0"/>
                        </a:spcAft>
                      </a:pPr>
                      <a:r>
                        <a:rPr lang="en-US" sz="1000">
                          <a:effectLst/>
                        </a:rPr>
                        <a:t>2.47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marL="144780" indent="-6350" algn="l">
                        <a:lnSpc>
                          <a:spcPct val="115000"/>
                        </a:lnSpc>
                        <a:spcAft>
                          <a:spcPts val="0"/>
                        </a:spcAft>
                      </a:pPr>
                      <a:r>
                        <a:rPr lang="en-US" sz="1000">
                          <a:effectLst/>
                        </a:rPr>
                        <a:t>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r>
              <a:tr h="370840">
                <a:tc>
                  <a:txBody>
                    <a:bodyPr/>
                    <a:lstStyle/>
                    <a:p>
                      <a:pPr indent="-6350" algn="ctr">
                        <a:lnSpc>
                          <a:spcPct val="115000"/>
                        </a:lnSpc>
                        <a:spcAft>
                          <a:spcPts val="0"/>
                        </a:spcAft>
                      </a:pPr>
                      <a:r>
                        <a:rPr lang="en-US" sz="1000">
                          <a:effectLst/>
                        </a:rPr>
                        <a:t>2.4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marL="181610" indent="-6350" algn="l">
                        <a:lnSpc>
                          <a:spcPct val="115000"/>
                        </a:lnSpc>
                        <a:spcAft>
                          <a:spcPts val="0"/>
                        </a:spcAft>
                      </a:pPr>
                      <a:r>
                        <a:rPr lang="en-US" sz="1000">
                          <a:effectLst/>
                        </a:rPr>
                        <a:t>6.48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indent="-6350" algn="l">
                        <a:lnSpc>
                          <a:spcPct val="115000"/>
                        </a:lnSpc>
                        <a:spcAft>
                          <a:spcPts val="0"/>
                        </a:spcAft>
                      </a:pPr>
                      <a:r>
                        <a:rPr lang="en-US" sz="1000">
                          <a:effectLst/>
                        </a:rPr>
                        <a:t>12.05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indent="-6350" algn="l">
                        <a:lnSpc>
                          <a:spcPct val="115000"/>
                        </a:lnSpc>
                        <a:spcAft>
                          <a:spcPts val="0"/>
                        </a:spcAft>
                      </a:pPr>
                      <a:r>
                        <a:rPr lang="en-US" sz="1000">
                          <a:effectLst/>
                        </a:rPr>
                        <a:t>14.04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marL="31750" indent="-6350" algn="l">
                        <a:lnSpc>
                          <a:spcPct val="115000"/>
                        </a:lnSpc>
                        <a:spcAft>
                          <a:spcPts val="0"/>
                        </a:spcAft>
                      </a:pPr>
                      <a:r>
                        <a:rPr lang="en-US" sz="1000">
                          <a:effectLst/>
                        </a:rPr>
                        <a:t>3.08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marL="120650" indent="-6350" algn="l">
                        <a:lnSpc>
                          <a:spcPct val="115000"/>
                        </a:lnSpc>
                        <a:spcAft>
                          <a:spcPts val="0"/>
                        </a:spcAft>
                      </a:pPr>
                      <a:r>
                        <a:rPr lang="en-US" sz="1000">
                          <a:effectLst/>
                        </a:rPr>
                        <a:t>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marL="94615" indent="-6350" algn="l">
                        <a:lnSpc>
                          <a:spcPct val="115000"/>
                        </a:lnSpc>
                        <a:spcAft>
                          <a:spcPts val="0"/>
                        </a:spcAft>
                      </a:pPr>
                      <a:r>
                        <a:rPr lang="en-US" sz="1000">
                          <a:effectLst/>
                        </a:rPr>
                        <a:t>7.27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marL="33655" indent="-6350" algn="l">
                        <a:lnSpc>
                          <a:spcPct val="115000"/>
                        </a:lnSpc>
                        <a:spcAft>
                          <a:spcPts val="0"/>
                        </a:spcAft>
                      </a:pPr>
                      <a:r>
                        <a:rPr lang="en-US" sz="1000">
                          <a:effectLst/>
                        </a:rPr>
                        <a:t>11.29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marL="4445" indent="-6350" algn="l">
                        <a:lnSpc>
                          <a:spcPct val="115000"/>
                        </a:lnSpc>
                        <a:spcAft>
                          <a:spcPts val="0"/>
                        </a:spcAft>
                      </a:pPr>
                      <a:r>
                        <a:rPr lang="en-US" sz="1000">
                          <a:effectLst/>
                        </a:rPr>
                        <a:t>50.00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marL="36195" indent="-6350" algn="l">
                        <a:lnSpc>
                          <a:spcPct val="115000"/>
                        </a:lnSpc>
                        <a:spcAft>
                          <a:spcPts val="0"/>
                        </a:spcAft>
                      </a:pPr>
                      <a:r>
                        <a:rPr lang="en-US" sz="1000">
                          <a:effectLst/>
                        </a:rPr>
                        <a:t>2.27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marL="144780" indent="-6350" algn="l">
                        <a:lnSpc>
                          <a:spcPct val="115000"/>
                        </a:lnSpc>
                        <a:spcAft>
                          <a:spcPts val="0"/>
                        </a:spcAft>
                      </a:pPr>
                      <a:r>
                        <a:rPr lang="en-US" sz="1000">
                          <a:effectLst/>
                        </a:rPr>
                        <a:t>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r>
              <a:tr h="370840">
                <a:tc>
                  <a:txBody>
                    <a:bodyPr/>
                    <a:lstStyle/>
                    <a:p>
                      <a:pPr indent="-6350" algn="ctr">
                        <a:lnSpc>
                          <a:spcPct val="115000"/>
                        </a:lnSpc>
                        <a:spcAft>
                          <a:spcPts val="0"/>
                        </a:spcAft>
                      </a:pPr>
                      <a:r>
                        <a:rPr lang="en-US" sz="1000">
                          <a:effectLst/>
                        </a:rPr>
                        <a:t>3.0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marL="181610" indent="-6350" algn="l">
                        <a:lnSpc>
                          <a:spcPct val="115000"/>
                        </a:lnSpc>
                        <a:spcAft>
                          <a:spcPts val="0"/>
                        </a:spcAft>
                      </a:pPr>
                      <a:r>
                        <a:rPr lang="en-US" sz="1000">
                          <a:effectLst/>
                        </a:rPr>
                        <a:t>8.10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indent="-6350" algn="l">
                        <a:lnSpc>
                          <a:spcPct val="115000"/>
                        </a:lnSpc>
                        <a:spcAft>
                          <a:spcPts val="0"/>
                        </a:spcAft>
                      </a:pPr>
                      <a:r>
                        <a:rPr lang="en-US" sz="1000">
                          <a:effectLst/>
                        </a:rPr>
                        <a:t>10.85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indent="-6350" algn="l">
                        <a:lnSpc>
                          <a:spcPct val="115000"/>
                        </a:lnSpc>
                        <a:spcAft>
                          <a:spcPts val="0"/>
                        </a:spcAft>
                      </a:pPr>
                      <a:r>
                        <a:rPr lang="en-US" sz="1000">
                          <a:effectLst/>
                        </a:rPr>
                        <a:t>12.84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marL="31750" indent="-6350" algn="l">
                        <a:lnSpc>
                          <a:spcPct val="115000"/>
                        </a:lnSpc>
                        <a:spcAft>
                          <a:spcPts val="0"/>
                        </a:spcAft>
                      </a:pPr>
                      <a:r>
                        <a:rPr lang="en-US" sz="1000">
                          <a:effectLst/>
                        </a:rPr>
                        <a:t>3.00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marL="120650" indent="-6350" algn="l">
                        <a:lnSpc>
                          <a:spcPct val="115000"/>
                        </a:lnSpc>
                        <a:spcAft>
                          <a:spcPts val="0"/>
                        </a:spcAft>
                      </a:pPr>
                      <a:r>
                        <a:rPr lang="en-US" sz="1000">
                          <a:effectLst/>
                        </a:rPr>
                        <a:t>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marL="94615" indent="-6350" algn="l">
                        <a:lnSpc>
                          <a:spcPct val="115000"/>
                        </a:lnSpc>
                        <a:spcAft>
                          <a:spcPts val="0"/>
                        </a:spcAft>
                      </a:pPr>
                      <a:r>
                        <a:rPr lang="en-US" sz="1000">
                          <a:effectLst/>
                        </a:rPr>
                        <a:t>7.48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marL="33655" indent="-6350" algn="l">
                        <a:lnSpc>
                          <a:spcPct val="115000"/>
                        </a:lnSpc>
                        <a:spcAft>
                          <a:spcPts val="0"/>
                        </a:spcAft>
                      </a:pPr>
                      <a:r>
                        <a:rPr lang="en-US" sz="1000">
                          <a:effectLst/>
                        </a:rPr>
                        <a:t>11.29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marL="4445" indent="-6350" algn="l">
                        <a:lnSpc>
                          <a:spcPct val="115000"/>
                        </a:lnSpc>
                        <a:spcAft>
                          <a:spcPts val="0"/>
                        </a:spcAft>
                      </a:pPr>
                      <a:r>
                        <a:rPr lang="en-US" sz="1000">
                          <a:effectLst/>
                        </a:rPr>
                        <a:t>51.98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marL="36195" indent="-6350" algn="l">
                        <a:lnSpc>
                          <a:spcPct val="115000"/>
                        </a:lnSpc>
                        <a:spcAft>
                          <a:spcPts val="0"/>
                        </a:spcAft>
                      </a:pPr>
                      <a:r>
                        <a:rPr lang="en-US" sz="1000">
                          <a:effectLst/>
                        </a:rPr>
                        <a:t>2.27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marL="54610" indent="-6350" algn="l">
                        <a:lnSpc>
                          <a:spcPct val="115000"/>
                        </a:lnSpc>
                        <a:spcAft>
                          <a:spcPts val="0"/>
                        </a:spcAft>
                      </a:pPr>
                      <a:r>
                        <a:rPr lang="en-US" sz="1000">
                          <a:effectLst/>
                        </a:rPr>
                        <a:t>0.29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r>
              <a:tr h="398145">
                <a:tc>
                  <a:txBody>
                    <a:bodyPr/>
                    <a:lstStyle/>
                    <a:p>
                      <a:pPr indent="-6350" algn="ctr">
                        <a:lnSpc>
                          <a:spcPct val="115000"/>
                        </a:lnSpc>
                        <a:spcAft>
                          <a:spcPts val="0"/>
                        </a:spcAft>
                      </a:pPr>
                      <a:r>
                        <a:rPr lang="en-US" sz="1000">
                          <a:effectLst/>
                        </a:rPr>
                        <a:t>3.6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marL="181610" indent="-6350" algn="l">
                        <a:lnSpc>
                          <a:spcPct val="115000"/>
                        </a:lnSpc>
                        <a:spcAft>
                          <a:spcPts val="0"/>
                        </a:spcAft>
                      </a:pPr>
                      <a:r>
                        <a:rPr lang="en-US" sz="1000">
                          <a:effectLst/>
                        </a:rPr>
                        <a:t>9.57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indent="-6350" algn="l">
                        <a:lnSpc>
                          <a:spcPct val="115000"/>
                        </a:lnSpc>
                        <a:spcAft>
                          <a:spcPts val="0"/>
                        </a:spcAft>
                      </a:pPr>
                      <a:r>
                        <a:rPr lang="en-US" sz="1000">
                          <a:effectLst/>
                        </a:rPr>
                        <a:t>12.46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indent="-6350" algn="l">
                        <a:lnSpc>
                          <a:spcPct val="115000"/>
                        </a:lnSpc>
                        <a:spcAft>
                          <a:spcPts val="0"/>
                        </a:spcAft>
                      </a:pPr>
                      <a:r>
                        <a:rPr lang="en-US" sz="1000">
                          <a:effectLst/>
                        </a:rPr>
                        <a:t>12.63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marL="31750" indent="-6350" algn="l">
                        <a:lnSpc>
                          <a:spcPct val="115000"/>
                        </a:lnSpc>
                        <a:spcAft>
                          <a:spcPts val="0"/>
                        </a:spcAft>
                      </a:pPr>
                      <a:r>
                        <a:rPr lang="en-US" sz="1000">
                          <a:effectLst/>
                        </a:rPr>
                        <a:t>2.96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marL="120650" indent="-6350" algn="l">
                        <a:lnSpc>
                          <a:spcPct val="115000"/>
                        </a:lnSpc>
                        <a:spcAft>
                          <a:spcPts val="0"/>
                        </a:spcAft>
                      </a:pPr>
                      <a:r>
                        <a:rPr lang="en-US" sz="1000">
                          <a:effectLst/>
                        </a:rPr>
                        <a:t>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marL="94615" indent="-6350" algn="l">
                        <a:lnSpc>
                          <a:spcPct val="115000"/>
                        </a:lnSpc>
                        <a:spcAft>
                          <a:spcPts val="0"/>
                        </a:spcAft>
                      </a:pPr>
                      <a:r>
                        <a:rPr lang="en-US" sz="1000">
                          <a:effectLst/>
                        </a:rPr>
                        <a:t>3.71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marL="33655" indent="-6350" algn="l">
                        <a:lnSpc>
                          <a:spcPct val="115000"/>
                        </a:lnSpc>
                        <a:spcAft>
                          <a:spcPts val="0"/>
                        </a:spcAft>
                      </a:pPr>
                      <a:r>
                        <a:rPr lang="en-US" sz="1000">
                          <a:effectLst/>
                        </a:rPr>
                        <a:t>13.94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marL="4445" indent="-6350" algn="l">
                        <a:lnSpc>
                          <a:spcPct val="115000"/>
                        </a:lnSpc>
                        <a:spcAft>
                          <a:spcPts val="0"/>
                        </a:spcAft>
                      </a:pPr>
                      <a:r>
                        <a:rPr lang="en-US" sz="1000">
                          <a:effectLst/>
                        </a:rPr>
                        <a:t>51.16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marL="36195" indent="-6350" algn="l">
                        <a:lnSpc>
                          <a:spcPct val="115000"/>
                        </a:lnSpc>
                        <a:spcAft>
                          <a:spcPts val="0"/>
                        </a:spcAft>
                      </a:pPr>
                      <a:r>
                        <a:rPr lang="en-US" sz="1000">
                          <a:effectLst/>
                        </a:rPr>
                        <a:t>2.86  </a:t>
                      </a:r>
                      <a:endParaRPr lang="en-US" sz="120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c>
                  <a:txBody>
                    <a:bodyPr/>
                    <a:lstStyle/>
                    <a:p>
                      <a:pPr marL="54610" indent="-6350" algn="l">
                        <a:lnSpc>
                          <a:spcPct val="115000"/>
                        </a:lnSpc>
                        <a:spcAft>
                          <a:spcPts val="0"/>
                        </a:spcAft>
                      </a:pPr>
                      <a:r>
                        <a:rPr lang="en-US" sz="1000" dirty="0">
                          <a:effectLst/>
                        </a:rPr>
                        <a:t>0.28  </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0" marR="73025" marT="0" marB="0" anchor="ctr"/>
                </a:tc>
              </a:tr>
            </a:tbl>
          </a:graphicData>
        </a:graphic>
      </p:graphicFrame>
    </p:spTree>
    <p:extLst>
      <p:ext uri="{BB962C8B-B14F-4D97-AF65-F5344CB8AC3E}">
        <p14:creationId xmlns:p14="http://schemas.microsoft.com/office/powerpoint/2010/main" val="29085826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3476E6-54EB-4A4F-B640-345EC6B01BCA}" type="slidenum">
              <a:rPr lang="en-US" smtClean="0"/>
              <a:pPr/>
              <a:t>42</a:t>
            </a:fld>
            <a:endParaRPr lang="en-US"/>
          </a:p>
        </p:txBody>
      </p:sp>
      <p:sp>
        <p:nvSpPr>
          <p:cNvPr id="8" name="Content Placeholder 7"/>
          <p:cNvSpPr>
            <a:spLocks noGrp="1"/>
          </p:cNvSpPr>
          <p:nvPr>
            <p:ph idx="1"/>
          </p:nvPr>
        </p:nvSpPr>
        <p:spPr>
          <a:xfrm>
            <a:off x="359966" y="324074"/>
            <a:ext cx="6479382" cy="4716558"/>
          </a:xfrm>
        </p:spPr>
        <p:txBody>
          <a:bodyPr>
            <a:normAutofit/>
          </a:bodyPr>
          <a:lstStyle/>
          <a:p>
            <a:pPr marL="93588" indent="0">
              <a:buNone/>
            </a:pPr>
            <a:endParaRPr lang="en-US" sz="1000" dirty="0" smtClean="0">
              <a:latin typeface="Times New Roman" panose="02020603050405020304" pitchFamily="18" charset="0"/>
              <a:cs typeface="Times New Roman" panose="02020603050405020304" pitchFamily="18" charset="0"/>
            </a:endParaRPr>
          </a:p>
          <a:p>
            <a:pPr marL="93588" indent="0">
              <a:buNone/>
            </a:pPr>
            <a:endParaRPr lang="en-US" sz="1000" dirty="0">
              <a:latin typeface="Times New Roman" panose="02020603050405020304" pitchFamily="18" charset="0"/>
              <a:cs typeface="Times New Roman" panose="02020603050405020304" pitchFamily="18" charset="0"/>
            </a:endParaRPr>
          </a:p>
          <a:p>
            <a:pPr marL="93588" indent="0">
              <a:buNone/>
            </a:pPr>
            <a:endParaRPr lang="en-US" sz="1000" dirty="0" smtClean="0">
              <a:latin typeface="Times New Roman" panose="02020603050405020304" pitchFamily="18" charset="0"/>
              <a:cs typeface="Times New Roman" panose="02020603050405020304" pitchFamily="18" charset="0"/>
            </a:endParaRPr>
          </a:p>
          <a:p>
            <a:pPr marL="93588" indent="0">
              <a:buNone/>
            </a:pPr>
            <a:endParaRPr lang="en-US" sz="1000" dirty="0">
              <a:latin typeface="Times New Roman" panose="02020603050405020304" pitchFamily="18" charset="0"/>
              <a:cs typeface="Times New Roman" panose="02020603050405020304" pitchFamily="18" charset="0"/>
            </a:endParaRPr>
          </a:p>
          <a:p>
            <a:pPr marL="93588" indent="0">
              <a:buNone/>
            </a:pPr>
            <a:endParaRPr lang="en-US" sz="1000" dirty="0" smtClean="0">
              <a:latin typeface="Times New Roman" panose="02020603050405020304" pitchFamily="18" charset="0"/>
              <a:cs typeface="Times New Roman" panose="02020603050405020304" pitchFamily="18" charset="0"/>
            </a:endParaRPr>
          </a:p>
          <a:p>
            <a:pPr marL="93588" indent="0">
              <a:buNone/>
            </a:pPr>
            <a:endParaRPr lang="en-US" sz="1000" dirty="0">
              <a:latin typeface="Times New Roman" panose="02020603050405020304" pitchFamily="18" charset="0"/>
              <a:cs typeface="Times New Roman" panose="02020603050405020304" pitchFamily="18" charset="0"/>
            </a:endParaRPr>
          </a:p>
          <a:p>
            <a:pPr marL="93588" indent="0">
              <a:buNone/>
            </a:pPr>
            <a:endParaRPr lang="en-US" sz="1000" dirty="0" smtClean="0">
              <a:latin typeface="Times New Roman" panose="02020603050405020304" pitchFamily="18" charset="0"/>
              <a:cs typeface="Times New Roman" panose="02020603050405020304" pitchFamily="18" charset="0"/>
            </a:endParaRPr>
          </a:p>
          <a:p>
            <a:pPr marL="93588" indent="0">
              <a:buNone/>
            </a:pPr>
            <a:endParaRPr lang="en-US" sz="1000" dirty="0">
              <a:latin typeface="Times New Roman" panose="02020603050405020304" pitchFamily="18" charset="0"/>
              <a:cs typeface="Times New Roman" panose="02020603050405020304" pitchFamily="18" charset="0"/>
            </a:endParaRPr>
          </a:p>
          <a:p>
            <a:pPr marL="93588" indent="0">
              <a:buNone/>
            </a:pPr>
            <a:endParaRPr lang="en-US" sz="1000" dirty="0" smtClean="0">
              <a:latin typeface="Times New Roman" panose="02020603050405020304" pitchFamily="18" charset="0"/>
              <a:cs typeface="Times New Roman" panose="02020603050405020304" pitchFamily="18" charset="0"/>
            </a:endParaRPr>
          </a:p>
          <a:p>
            <a:pPr marL="93588" indent="0">
              <a:buNone/>
            </a:pPr>
            <a:endParaRPr lang="en-US" sz="1000" dirty="0">
              <a:latin typeface="Times New Roman" panose="02020603050405020304" pitchFamily="18" charset="0"/>
              <a:cs typeface="Times New Roman" panose="02020603050405020304" pitchFamily="18" charset="0"/>
            </a:endParaRPr>
          </a:p>
          <a:p>
            <a:pPr marL="93588" indent="0">
              <a:buNone/>
            </a:pPr>
            <a:endParaRPr lang="en-US" sz="1000" dirty="0" smtClean="0">
              <a:latin typeface="Times New Roman" panose="02020603050405020304" pitchFamily="18" charset="0"/>
              <a:cs typeface="Times New Roman" panose="02020603050405020304" pitchFamily="18" charset="0"/>
            </a:endParaRPr>
          </a:p>
          <a:p>
            <a:pPr marL="93588" indent="0">
              <a:buNone/>
            </a:pPr>
            <a:endParaRPr lang="en-US" sz="1000" dirty="0">
              <a:latin typeface="Times New Roman" panose="02020603050405020304" pitchFamily="18" charset="0"/>
              <a:cs typeface="Times New Roman" panose="02020603050405020304" pitchFamily="18" charset="0"/>
            </a:endParaRPr>
          </a:p>
          <a:p>
            <a:pPr marL="93588" indent="0">
              <a:buNone/>
            </a:pPr>
            <a:endParaRPr lang="en-US" sz="1000" dirty="0" smtClean="0">
              <a:latin typeface="Times New Roman" panose="02020603050405020304" pitchFamily="18" charset="0"/>
              <a:cs typeface="Times New Roman" panose="02020603050405020304" pitchFamily="18" charset="0"/>
            </a:endParaRPr>
          </a:p>
          <a:p>
            <a:pPr marL="93588" indent="0">
              <a:buNone/>
            </a:pPr>
            <a:endParaRPr lang="en-US" sz="1000" dirty="0">
              <a:latin typeface="Times New Roman" panose="02020603050405020304" pitchFamily="18" charset="0"/>
              <a:cs typeface="Times New Roman" panose="02020603050405020304" pitchFamily="18" charset="0"/>
            </a:endParaRPr>
          </a:p>
          <a:p>
            <a:pPr marL="93588" indent="0">
              <a:buNone/>
            </a:pPr>
            <a:endParaRPr lang="en-US" sz="1000" dirty="0" smtClean="0">
              <a:latin typeface="Times New Roman" panose="02020603050405020304" pitchFamily="18" charset="0"/>
              <a:cs typeface="Times New Roman" panose="02020603050405020304" pitchFamily="18" charset="0"/>
            </a:endParaRPr>
          </a:p>
          <a:p>
            <a:pPr marL="93588" indent="0">
              <a:buNone/>
            </a:pPr>
            <a:endParaRPr lang="en-US" sz="1000" dirty="0">
              <a:latin typeface="Times New Roman" panose="02020603050405020304" pitchFamily="18" charset="0"/>
              <a:cs typeface="Times New Roman" panose="02020603050405020304" pitchFamily="18" charset="0"/>
            </a:endParaRPr>
          </a:p>
          <a:p>
            <a:pPr marL="93588" indent="0">
              <a:buNone/>
            </a:pPr>
            <a:endParaRPr lang="en-US" sz="1000" dirty="0" smtClean="0">
              <a:latin typeface="Times New Roman" panose="02020603050405020304" pitchFamily="18" charset="0"/>
              <a:cs typeface="Times New Roman" panose="02020603050405020304" pitchFamily="18" charset="0"/>
            </a:endParaRPr>
          </a:p>
          <a:p>
            <a:pPr marL="93588" indent="0">
              <a:buNone/>
            </a:pPr>
            <a:endParaRPr lang="en-US" sz="1000" dirty="0">
              <a:latin typeface="Times New Roman" panose="02020603050405020304" pitchFamily="18" charset="0"/>
              <a:cs typeface="Times New Roman" panose="02020603050405020304" pitchFamily="18" charset="0"/>
            </a:endParaRPr>
          </a:p>
          <a:p>
            <a:pPr marL="93588" indent="0">
              <a:buNone/>
            </a:pPr>
            <a:endParaRPr lang="en-US" sz="1000" dirty="0" smtClean="0">
              <a:latin typeface="Times New Roman" panose="02020603050405020304" pitchFamily="18" charset="0"/>
              <a:cs typeface="Times New Roman" panose="02020603050405020304" pitchFamily="18" charset="0"/>
            </a:endParaRPr>
          </a:p>
          <a:p>
            <a:pPr marL="93588" indent="0">
              <a:buNone/>
            </a:pPr>
            <a:endParaRPr lang="en-US" sz="1000" dirty="0">
              <a:latin typeface="Times New Roman" panose="02020603050405020304" pitchFamily="18" charset="0"/>
              <a:cs typeface="Times New Roman" panose="02020603050405020304" pitchFamily="18" charset="0"/>
            </a:endParaRPr>
          </a:p>
          <a:p>
            <a:pPr marL="93588" indent="0">
              <a:buNone/>
            </a:pPr>
            <a:endParaRPr lang="en-US" sz="1000" dirty="0" smtClean="0">
              <a:latin typeface="Times New Roman" panose="02020603050405020304" pitchFamily="18" charset="0"/>
              <a:cs typeface="Times New Roman" panose="02020603050405020304" pitchFamily="18" charset="0"/>
            </a:endParaRPr>
          </a:p>
          <a:p>
            <a:pPr marL="93588" indent="0">
              <a:buNone/>
            </a:pPr>
            <a:endParaRPr lang="en-US" sz="1000" dirty="0">
              <a:latin typeface="Times New Roman" panose="02020603050405020304" pitchFamily="18" charset="0"/>
              <a:cs typeface="Times New Roman" panose="02020603050405020304" pitchFamily="18" charset="0"/>
            </a:endParaRPr>
          </a:p>
          <a:p>
            <a:pPr marL="93588" indent="0">
              <a:buNone/>
            </a:pPr>
            <a:endParaRPr lang="en-US" sz="1000" dirty="0" smtClean="0">
              <a:latin typeface="Times New Roman" panose="02020603050405020304" pitchFamily="18" charset="0"/>
              <a:cs typeface="Times New Roman" panose="02020603050405020304" pitchFamily="18" charset="0"/>
            </a:endParaRPr>
          </a:p>
          <a:p>
            <a:pPr marL="93588" indent="0">
              <a:buNone/>
            </a:pPr>
            <a:endParaRPr lang="en-US" sz="1000" dirty="0">
              <a:latin typeface="Times New Roman" panose="02020603050405020304" pitchFamily="18" charset="0"/>
              <a:cs typeface="Times New Roman" panose="02020603050405020304" pitchFamily="18" charset="0"/>
            </a:endParaRPr>
          </a:p>
          <a:p>
            <a:pPr marL="93588" indent="0">
              <a:buNone/>
            </a:pPr>
            <a:r>
              <a:rPr lang="en-US" sz="1000" dirty="0" smtClean="0">
                <a:latin typeface="Times New Roman" panose="02020603050405020304" pitchFamily="18" charset="0"/>
                <a:cs typeface="Times New Roman" panose="02020603050405020304" pitchFamily="18" charset="0"/>
              </a:rPr>
              <a:t>Main products are ethanol and methane respectively</a:t>
            </a:r>
            <a:endParaRPr lang="en-US" sz="1000" dirty="0">
              <a:latin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245518764"/>
              </p:ext>
            </p:extLst>
          </p:nvPr>
        </p:nvGraphicFramePr>
        <p:xfrm>
          <a:off x="359966" y="540097"/>
          <a:ext cx="6350634" cy="2245360"/>
        </p:xfrm>
        <a:graphic>
          <a:graphicData uri="http://schemas.openxmlformats.org/drawingml/2006/table">
            <a:tbl>
              <a:tblPr firstRow="1" firstCol="1" bandRow="1">
                <a:tableStyleId>{5C22544A-7EE6-4342-B048-85BDC9FD1C3A}</a:tableStyleId>
              </a:tblPr>
              <a:tblGrid>
                <a:gridCol w="878932"/>
                <a:gridCol w="765462"/>
                <a:gridCol w="465533"/>
                <a:gridCol w="465533"/>
                <a:gridCol w="459400"/>
                <a:gridCol w="651992"/>
                <a:gridCol w="651992"/>
                <a:gridCol w="553242"/>
                <a:gridCol w="525642"/>
                <a:gridCol w="509081"/>
                <a:gridCol w="423825"/>
              </a:tblGrid>
              <a:tr h="377825">
                <a:tc rowSpan="2">
                  <a:txBody>
                    <a:bodyPr/>
                    <a:lstStyle/>
                    <a:p>
                      <a:pPr indent="-6350" algn="ctr">
                        <a:lnSpc>
                          <a:spcPct val="100000"/>
                        </a:lnSpc>
                        <a:spcAft>
                          <a:spcPts val="1960"/>
                        </a:spcAft>
                      </a:pPr>
                      <a:r>
                        <a:rPr lang="en-US" sz="1000" dirty="0">
                          <a:effectLst/>
                          <a:latin typeface="Times New Roman" panose="02020603050405020304" pitchFamily="18" charset="0"/>
                          <a:cs typeface="Times New Roman" panose="02020603050405020304" pitchFamily="18" charset="0"/>
                        </a:rPr>
                        <a:t>Q</a:t>
                      </a:r>
                      <a:r>
                        <a:rPr lang="en-US" sz="1000" baseline="-25000" dirty="0">
                          <a:effectLst/>
                          <a:latin typeface="Times New Roman" panose="02020603050405020304" pitchFamily="18" charset="0"/>
                          <a:cs typeface="Times New Roman" panose="02020603050405020304" pitchFamily="18" charset="0"/>
                        </a:rPr>
                        <a:t>G </a:t>
                      </a:r>
                      <a:r>
                        <a:rPr lang="en-US" sz="10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cs typeface="Times New Roman" panose="02020603050405020304" pitchFamily="18" charset="0"/>
                      </a:endParaRPr>
                    </a:p>
                    <a:p>
                      <a:pPr marL="123190" indent="-6350" algn="l">
                        <a:lnSpc>
                          <a:spcPct val="115000"/>
                        </a:lnSpc>
                        <a:spcAft>
                          <a:spcPts val="0"/>
                        </a:spcAft>
                      </a:pPr>
                      <a:r>
                        <a:rPr lang="en-US" sz="1000" dirty="0">
                          <a:effectLst/>
                          <a:latin typeface="Times New Roman" panose="02020603050405020304" pitchFamily="18" charset="0"/>
                          <a:cs typeface="Times New Roman" panose="02020603050405020304" pitchFamily="18" charset="0"/>
                        </a:rPr>
                        <a:t>(mL min</a:t>
                      </a:r>
                      <a:r>
                        <a:rPr lang="en-US" sz="1000" baseline="30000" dirty="0">
                          <a:effectLst/>
                          <a:latin typeface="Times New Roman" panose="02020603050405020304" pitchFamily="18" charset="0"/>
                          <a:cs typeface="Times New Roman" panose="02020603050405020304" pitchFamily="18" charset="0"/>
                        </a:rPr>
                        <a:t>-1</a:t>
                      </a:r>
                      <a:r>
                        <a:rPr lang="en-US" sz="1000" dirty="0">
                          <a:effectLst/>
                          <a:latin typeface="Times New Roman" panose="02020603050405020304" pitchFamily="18" charset="0"/>
                          <a:cs typeface="Times New Roman" panose="02020603050405020304" pitchFamily="18" charset="0"/>
                        </a:rPr>
                        <a:t>)  </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rowSpan="2">
                  <a:txBody>
                    <a:bodyPr/>
                    <a:lstStyle/>
                    <a:p>
                      <a:pPr indent="-6350" algn="l">
                        <a:lnSpc>
                          <a:spcPct val="100000"/>
                        </a:lnSpc>
                        <a:spcAft>
                          <a:spcPts val="2010"/>
                        </a:spcAft>
                      </a:pPr>
                      <a:r>
                        <a:rPr lang="en-US" sz="1000">
                          <a:effectLst/>
                          <a:latin typeface="Times New Roman" panose="02020603050405020304" pitchFamily="18" charset="0"/>
                          <a:cs typeface="Times New Roman" panose="02020603050405020304" pitchFamily="18" charset="0"/>
                        </a:rPr>
                        <a:t>Conversion  </a:t>
                      </a:r>
                      <a:endParaRPr lang="en-US" sz="1200">
                        <a:effectLst/>
                        <a:latin typeface="Times New Roman" panose="02020603050405020304" pitchFamily="18" charset="0"/>
                        <a:cs typeface="Times New Roman" panose="02020603050405020304" pitchFamily="18" charset="0"/>
                      </a:endParaRPr>
                    </a:p>
                    <a:p>
                      <a:pPr marL="196850"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indent="-6350" algn="l">
                        <a:lnSpc>
                          <a:spcPct val="115000"/>
                        </a:lnSpc>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tc>
                <a:tc>
                  <a:txBody>
                    <a:bodyPr/>
                    <a:lstStyle/>
                    <a:p>
                      <a:pPr indent="-6350" algn="l">
                        <a:lnSpc>
                          <a:spcPct val="115000"/>
                        </a:lnSpc>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tc>
                <a:tc>
                  <a:txBody>
                    <a:bodyPr/>
                    <a:lstStyle/>
                    <a:p>
                      <a:pPr indent="-6350" algn="l">
                        <a:lnSpc>
                          <a:spcPct val="115000"/>
                        </a:lnSpc>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tc>
                <a:tc>
                  <a:txBody>
                    <a:bodyPr/>
                    <a:lstStyle/>
                    <a:p>
                      <a:pPr indent="-6350" algn="l">
                        <a:lnSpc>
                          <a:spcPct val="115000"/>
                        </a:lnSpc>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tc>
                <a:tc gridSpan="2">
                  <a:txBody>
                    <a:bodyPr/>
                    <a:lstStyle/>
                    <a:p>
                      <a:pPr marL="3175"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Selectivity (%)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hMerge="1">
                  <a:txBody>
                    <a:bodyPr/>
                    <a:lstStyle/>
                    <a:p>
                      <a:endParaRPr lang="en-US"/>
                    </a:p>
                  </a:txBody>
                  <a:tcPr/>
                </a:tc>
                <a:tc>
                  <a:txBody>
                    <a:bodyPr/>
                    <a:lstStyle/>
                    <a:p>
                      <a:pPr indent="-6350" algn="l">
                        <a:lnSpc>
                          <a:spcPct val="115000"/>
                        </a:lnSpc>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tc>
                <a:tc>
                  <a:txBody>
                    <a:bodyPr/>
                    <a:lstStyle/>
                    <a:p>
                      <a:pPr indent="-6350" algn="l">
                        <a:lnSpc>
                          <a:spcPct val="115000"/>
                        </a:lnSpc>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tc>
                <a:tc>
                  <a:txBody>
                    <a:bodyPr/>
                    <a:lstStyle/>
                    <a:p>
                      <a:pPr indent="-6350" algn="l">
                        <a:lnSpc>
                          <a:spcPct val="115000"/>
                        </a:lnSpc>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tc>
              </a:tr>
              <a:tr h="377825">
                <a:tc vMerge="1">
                  <a:txBody>
                    <a:bodyPr/>
                    <a:lstStyle/>
                    <a:p>
                      <a:endParaRPr lang="en-US"/>
                    </a:p>
                  </a:txBody>
                  <a:tcPr/>
                </a:tc>
                <a:tc vMerge="1">
                  <a:txBody>
                    <a:bodyPr/>
                    <a:lstStyle/>
                    <a:p>
                      <a:endParaRPr lang="en-US"/>
                    </a:p>
                  </a:txBody>
                  <a:tcPr/>
                </a:tc>
                <a:tc>
                  <a:txBody>
                    <a:bodyPr/>
                    <a:lstStyle/>
                    <a:p>
                      <a:pPr marL="30480"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CH</a:t>
                      </a:r>
                      <a:r>
                        <a:rPr lang="en-US" sz="1000" baseline="-25000">
                          <a:effectLst/>
                          <a:latin typeface="Times New Roman" panose="02020603050405020304" pitchFamily="18" charset="0"/>
                          <a:cs typeface="Times New Roman" panose="02020603050405020304" pitchFamily="18" charset="0"/>
                        </a:rPr>
                        <a:t>4 </a:t>
                      </a:r>
                      <a:r>
                        <a:rPr lang="en-US" sz="10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marL="3175"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C</a:t>
                      </a:r>
                      <a:r>
                        <a:rPr lang="en-US" sz="650">
                          <a:effectLst/>
                          <a:latin typeface="Times New Roman" panose="02020603050405020304" pitchFamily="18" charset="0"/>
                          <a:cs typeface="Times New Roman" panose="02020603050405020304" pitchFamily="18" charset="0"/>
                        </a:rPr>
                        <a:t>2</a:t>
                      </a:r>
                      <a:r>
                        <a:rPr lang="en-US" sz="1000">
                          <a:effectLst/>
                          <a:latin typeface="Times New Roman" panose="02020603050405020304" pitchFamily="18" charset="0"/>
                          <a:cs typeface="Times New Roman" panose="02020603050405020304" pitchFamily="18" charset="0"/>
                        </a:rPr>
                        <a:t>H</a:t>
                      </a:r>
                      <a:r>
                        <a:rPr lang="en-US" sz="650">
                          <a:effectLst/>
                          <a:latin typeface="Times New Roman" panose="02020603050405020304" pitchFamily="18" charset="0"/>
                          <a:cs typeface="Times New Roman" panose="02020603050405020304" pitchFamily="18" charset="0"/>
                        </a:rPr>
                        <a:t>6 </a:t>
                      </a:r>
                      <a:r>
                        <a:rPr lang="en-US" sz="10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C</a:t>
                      </a:r>
                      <a:r>
                        <a:rPr lang="en-US" sz="650">
                          <a:effectLst/>
                          <a:latin typeface="Times New Roman" panose="02020603050405020304" pitchFamily="18" charset="0"/>
                          <a:cs typeface="Times New Roman" panose="02020603050405020304" pitchFamily="18" charset="0"/>
                        </a:rPr>
                        <a:t>3</a:t>
                      </a:r>
                      <a:r>
                        <a:rPr lang="en-US" sz="1000">
                          <a:effectLst/>
                          <a:latin typeface="Times New Roman" panose="02020603050405020304" pitchFamily="18" charset="0"/>
                          <a:cs typeface="Times New Roman" panose="02020603050405020304" pitchFamily="18" charset="0"/>
                        </a:rPr>
                        <a:t>H</a:t>
                      </a:r>
                      <a:r>
                        <a:rPr lang="en-US" sz="650">
                          <a:effectLst/>
                          <a:latin typeface="Times New Roman" panose="02020603050405020304" pitchFamily="18" charset="0"/>
                          <a:cs typeface="Times New Roman" panose="02020603050405020304" pitchFamily="18" charset="0"/>
                        </a:rPr>
                        <a:t>8 </a:t>
                      </a:r>
                      <a:r>
                        <a:rPr lang="en-US" sz="10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C</a:t>
                      </a:r>
                      <a:r>
                        <a:rPr lang="en-US" sz="650">
                          <a:effectLst/>
                          <a:latin typeface="Times New Roman" panose="02020603050405020304" pitchFamily="18" charset="0"/>
                          <a:cs typeface="Times New Roman" panose="02020603050405020304" pitchFamily="18" charset="0"/>
                        </a:rPr>
                        <a:t>4</a:t>
                      </a:r>
                      <a:r>
                        <a:rPr lang="en-US" sz="1000">
                          <a:effectLst/>
                          <a:latin typeface="Times New Roman" panose="02020603050405020304" pitchFamily="18" charset="0"/>
                          <a:cs typeface="Times New Roman" panose="02020603050405020304" pitchFamily="18" charset="0"/>
                        </a:rPr>
                        <a:t>H</a:t>
                      </a:r>
                      <a:r>
                        <a:rPr lang="en-US" sz="650">
                          <a:effectLst/>
                          <a:latin typeface="Times New Roman" panose="02020603050405020304" pitchFamily="18" charset="0"/>
                          <a:cs typeface="Times New Roman" panose="02020603050405020304" pitchFamily="18" charset="0"/>
                        </a:rPr>
                        <a:t>10 </a:t>
                      </a:r>
                      <a:r>
                        <a:rPr lang="en-US" sz="10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CH</a:t>
                      </a:r>
                      <a:r>
                        <a:rPr lang="en-US" sz="1000" baseline="-25000">
                          <a:effectLst/>
                          <a:latin typeface="Times New Roman" panose="02020603050405020304" pitchFamily="18" charset="0"/>
                          <a:cs typeface="Times New Roman" panose="02020603050405020304" pitchFamily="18" charset="0"/>
                        </a:rPr>
                        <a:t>3</a:t>
                      </a:r>
                      <a:r>
                        <a:rPr lang="en-US" sz="1000">
                          <a:effectLst/>
                          <a:latin typeface="Times New Roman" panose="02020603050405020304" pitchFamily="18" charset="0"/>
                          <a:cs typeface="Times New Roman" panose="02020603050405020304" pitchFamily="18" charset="0"/>
                        </a:rPr>
                        <a:t>CHO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MeOH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EtOH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PrOH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BuOH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r>
              <a:tr h="349885">
                <a:tc>
                  <a:txBody>
                    <a:bodyPr/>
                    <a:lstStyle/>
                    <a:p>
                      <a:pPr indent="-6350" algn="ctr">
                        <a:lnSpc>
                          <a:spcPct val="115000"/>
                        </a:lnSpc>
                        <a:spcAft>
                          <a:spcPts val="0"/>
                        </a:spcAft>
                      </a:pPr>
                      <a:r>
                        <a:rPr lang="en-US" sz="1000">
                          <a:effectLst/>
                          <a:latin typeface="Times New Roman" panose="02020603050405020304" pitchFamily="18" charset="0"/>
                          <a:cs typeface="Times New Roman" panose="02020603050405020304" pitchFamily="18" charset="0"/>
                        </a:rPr>
                        <a:t>300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marL="181610"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8.10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10.85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12.84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marL="29210"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3.00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marL="140335"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marL="140335"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7.48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marL="31750"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11.29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marL="4445"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51.98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marL="36830"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2.27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marL="54610"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0.29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r>
              <a:tr h="370840">
                <a:tc>
                  <a:txBody>
                    <a:bodyPr/>
                    <a:lstStyle/>
                    <a:p>
                      <a:pPr indent="-6350" algn="ctr">
                        <a:lnSpc>
                          <a:spcPct val="115000"/>
                        </a:lnSpc>
                        <a:spcAft>
                          <a:spcPts val="0"/>
                        </a:spcAft>
                      </a:pPr>
                      <a:r>
                        <a:rPr lang="en-US" sz="1000">
                          <a:effectLst/>
                          <a:latin typeface="Times New Roman" panose="02020603050405020304" pitchFamily="18" charset="0"/>
                          <a:cs typeface="Times New Roman" panose="02020603050405020304" pitchFamily="18" charset="0"/>
                        </a:rPr>
                        <a:t>450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marL="181610"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5.44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10.54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indent="-6350" algn="l">
                        <a:lnSpc>
                          <a:spcPct val="115000"/>
                        </a:lnSpc>
                        <a:spcAft>
                          <a:spcPts val="0"/>
                        </a:spcAft>
                      </a:pPr>
                      <a:r>
                        <a:rPr lang="en-US" sz="1000" dirty="0">
                          <a:effectLst/>
                          <a:latin typeface="Times New Roman" panose="02020603050405020304" pitchFamily="18" charset="0"/>
                          <a:cs typeface="Times New Roman" panose="02020603050405020304" pitchFamily="18" charset="0"/>
                        </a:rPr>
                        <a:t>12.95  </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marL="29210"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2.52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marL="140335"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marL="140335"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7.54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marL="31750"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10.91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marL="4445"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52.91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marL="36830"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2.37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marL="54610"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0.26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r>
              <a:tr h="370840">
                <a:tc>
                  <a:txBody>
                    <a:bodyPr/>
                    <a:lstStyle/>
                    <a:p>
                      <a:pPr indent="-6350" algn="ctr">
                        <a:lnSpc>
                          <a:spcPct val="115000"/>
                        </a:lnSpc>
                        <a:spcAft>
                          <a:spcPts val="0"/>
                        </a:spcAft>
                      </a:pPr>
                      <a:r>
                        <a:rPr lang="en-US" sz="1000">
                          <a:effectLst/>
                          <a:latin typeface="Times New Roman" panose="02020603050405020304" pitchFamily="18" charset="0"/>
                          <a:cs typeface="Times New Roman" panose="02020603050405020304" pitchFamily="18" charset="0"/>
                        </a:rPr>
                        <a:t>600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marL="181610"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4.83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10.41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12.18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marL="28575"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2.70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marL="140335"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marL="140335"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7.82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marL="31750"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11.16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marL="4445"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53.14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marL="36195"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2.34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marL="54610"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0.25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r>
              <a:tr h="398145">
                <a:tc>
                  <a:txBody>
                    <a:bodyPr/>
                    <a:lstStyle/>
                    <a:p>
                      <a:pPr indent="-6350" algn="ctr">
                        <a:lnSpc>
                          <a:spcPct val="115000"/>
                        </a:lnSpc>
                        <a:spcAft>
                          <a:spcPts val="0"/>
                        </a:spcAft>
                      </a:pPr>
                      <a:r>
                        <a:rPr lang="en-US" sz="1000">
                          <a:effectLst/>
                          <a:latin typeface="Times New Roman" panose="02020603050405020304" pitchFamily="18" charset="0"/>
                          <a:cs typeface="Times New Roman" panose="02020603050405020304" pitchFamily="18" charset="0"/>
                        </a:rPr>
                        <a:t>900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marL="180975"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4.12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10.25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12.14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marL="28575"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2.68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marL="139700"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marL="139700"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8.38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marL="31750"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11.39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marL="4445"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52.50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marL="36195"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2.40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c>
                  <a:txBody>
                    <a:bodyPr/>
                    <a:lstStyle/>
                    <a:p>
                      <a:pPr marL="54610" indent="-6350" algn="l">
                        <a:lnSpc>
                          <a:spcPct val="115000"/>
                        </a:lnSpc>
                        <a:spcAft>
                          <a:spcPts val="0"/>
                        </a:spcAft>
                      </a:pPr>
                      <a:r>
                        <a:rPr lang="en-US" sz="1000" dirty="0">
                          <a:effectLst/>
                          <a:latin typeface="Times New Roman" panose="02020603050405020304" pitchFamily="18" charset="0"/>
                          <a:cs typeface="Times New Roman" panose="02020603050405020304" pitchFamily="18" charset="0"/>
                        </a:rPr>
                        <a:t>0.26  </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0" marB="0" anchor="ctr"/>
                </a:tc>
              </a:tr>
            </a:tbl>
          </a:graphicData>
        </a:graphic>
      </p:graphicFrame>
    </p:spTree>
    <p:extLst>
      <p:ext uri="{BB962C8B-B14F-4D97-AF65-F5344CB8AC3E}">
        <p14:creationId xmlns:p14="http://schemas.microsoft.com/office/powerpoint/2010/main" val="27669295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Ethanol synthesis from syngas</a:t>
            </a:r>
            <a:endParaRPr lang="en-US" dirty="0">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74772128"/>
              </p:ext>
            </p:extLst>
          </p:nvPr>
        </p:nvGraphicFramePr>
        <p:xfrm>
          <a:off x="1136809" y="1431798"/>
          <a:ext cx="4925695" cy="3785616"/>
        </p:xfrm>
        <a:graphic>
          <a:graphicData uri="http://schemas.openxmlformats.org/drawingml/2006/table">
            <a:tbl>
              <a:tblPr firstRow="1" firstCol="1" bandRow="1">
                <a:tableStyleId>{5C22544A-7EE6-4342-B048-85BDC9FD1C3A}</a:tableStyleId>
              </a:tblPr>
              <a:tblGrid>
                <a:gridCol w="1657350"/>
                <a:gridCol w="925195"/>
                <a:gridCol w="1297940"/>
                <a:gridCol w="1045210"/>
              </a:tblGrid>
              <a:tr h="356870">
                <a:tc>
                  <a:txBody>
                    <a:bodyPr/>
                    <a:lstStyle/>
                    <a:p>
                      <a:pPr marL="15875" marR="5715" indent="-6350" algn="ctr">
                        <a:lnSpc>
                          <a:spcPct val="115000"/>
                        </a:lnSpc>
                        <a:spcAft>
                          <a:spcPts val="0"/>
                        </a:spcAft>
                      </a:pPr>
                      <a:r>
                        <a:rPr lang="en-US" sz="1200" dirty="0">
                          <a:effectLst/>
                          <a:latin typeface="Times New Roman" panose="02020603050405020304" pitchFamily="18" charset="0"/>
                          <a:cs typeface="Times New Roman" panose="02020603050405020304" pitchFamily="18" charset="0"/>
                        </a:rPr>
                        <a:t>Nomenclature </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0" marB="0" anchor="ctr"/>
                </a:tc>
                <a:tc>
                  <a:txBody>
                    <a:bodyPr/>
                    <a:lstStyle/>
                    <a:p>
                      <a:pPr marL="15875" marR="5715" indent="-6350" algn="ctr">
                        <a:lnSpc>
                          <a:spcPct val="115000"/>
                        </a:lnSpc>
                        <a:spcAft>
                          <a:spcPts val="0"/>
                        </a:spcAft>
                      </a:pPr>
                      <a:r>
                        <a:rPr lang="en-US" sz="1200">
                          <a:effectLst/>
                          <a:latin typeface="Times New Roman" panose="02020603050405020304" pitchFamily="18" charset="0"/>
                          <a:cs typeface="Times New Roman" panose="02020603050405020304" pitchFamily="18" charset="0"/>
                        </a:rPr>
                        <a:t>Composition (wt %)</a:t>
                      </a:r>
                      <a:r>
                        <a:rPr lang="en-US" sz="1200" baseline="30000">
                          <a:effectLst/>
                          <a:latin typeface="Times New Roman" panose="02020603050405020304" pitchFamily="18" charset="0"/>
                          <a:cs typeface="Times New Roman" panose="02020603050405020304" pitchFamily="18" charset="0"/>
                        </a:rPr>
                        <a:t>b</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0" marB="0"/>
                </a:tc>
                <a:tc>
                  <a:txBody>
                    <a:bodyPr/>
                    <a:lstStyle/>
                    <a:p>
                      <a:pPr marL="15875" marR="5715" indent="-6350" algn="ctr">
                        <a:lnSpc>
                          <a:spcPct val="100000"/>
                        </a:lnSpc>
                        <a:spcAft>
                          <a:spcPts val="230"/>
                        </a:spcAft>
                      </a:pPr>
                      <a:r>
                        <a:rPr lang="en-US" sz="1200">
                          <a:effectLst/>
                          <a:latin typeface="Times New Roman" panose="02020603050405020304" pitchFamily="18" charset="0"/>
                          <a:cs typeface="Times New Roman" panose="02020603050405020304" pitchFamily="18" charset="0"/>
                        </a:rPr>
                        <a:t>molar ratio of </a:t>
                      </a:r>
                    </a:p>
                    <a:p>
                      <a:pPr marL="15875" marR="5715" indent="-6350" algn="ctr">
                        <a:lnSpc>
                          <a:spcPct val="115000"/>
                        </a:lnSpc>
                        <a:spcAft>
                          <a:spcPts val="0"/>
                        </a:spcAft>
                      </a:pPr>
                      <a:r>
                        <a:rPr lang="en-US" sz="1200">
                          <a:effectLst/>
                          <a:latin typeface="Times New Roman" panose="02020603050405020304" pitchFamily="18" charset="0"/>
                          <a:cs typeface="Times New Roman" panose="02020603050405020304" pitchFamily="18" charset="0"/>
                        </a:rPr>
                        <a:t>promoter/Rh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0" marB="0"/>
                </a:tc>
                <a:tc>
                  <a:txBody>
                    <a:bodyPr/>
                    <a:lstStyle/>
                    <a:p>
                      <a:pPr marL="15875" marR="5715" indent="-6350" algn="ctr">
                        <a:lnSpc>
                          <a:spcPct val="115000"/>
                        </a:lnSpc>
                        <a:spcAft>
                          <a:spcPts val="0"/>
                        </a:spcAft>
                      </a:pPr>
                      <a:r>
                        <a:rPr lang="en-US" sz="1200">
                          <a:effectLst/>
                          <a:latin typeface="Times New Roman" panose="02020603050405020304" pitchFamily="18" charset="0"/>
                          <a:cs typeface="Times New Roman" panose="02020603050405020304" pitchFamily="18" charset="0"/>
                        </a:rPr>
                        <a:t>Metal loading method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0" marB="0"/>
                </a:tc>
              </a:tr>
              <a:tr h="152400">
                <a:tc>
                  <a:txBody>
                    <a:bodyPr/>
                    <a:lstStyle/>
                    <a:p>
                      <a:pPr marL="15875" marR="5715"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Rh(1.5)/SiO</a:t>
                      </a:r>
                      <a:r>
                        <a:rPr lang="en-US" sz="1000" baseline="-25000">
                          <a:effectLst/>
                          <a:latin typeface="Times New Roman" panose="02020603050405020304" pitchFamily="18" charset="0"/>
                          <a:cs typeface="Times New Roman" panose="02020603050405020304" pitchFamily="18" charset="0"/>
                        </a:rPr>
                        <a:t>2</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0" marB="0"/>
                </a:tc>
                <a:tc>
                  <a:txBody>
                    <a:bodyPr/>
                    <a:lstStyle/>
                    <a:p>
                      <a:pPr marL="15875" marR="5715" indent="-6350" algn="ctr">
                        <a:lnSpc>
                          <a:spcPct val="115000"/>
                        </a:lnSpc>
                        <a:spcAft>
                          <a:spcPts val="0"/>
                        </a:spcAft>
                      </a:pPr>
                      <a:r>
                        <a:rPr lang="en-US" sz="1000">
                          <a:effectLst/>
                          <a:latin typeface="Times New Roman" panose="02020603050405020304" pitchFamily="18" charset="0"/>
                          <a:cs typeface="Times New Roman" panose="02020603050405020304" pitchFamily="18" charset="0"/>
                        </a:rPr>
                        <a:t>1.5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0" marB="0"/>
                </a:tc>
                <a:tc>
                  <a:txBody>
                    <a:bodyPr/>
                    <a:lstStyle/>
                    <a:p>
                      <a:pPr marL="15875" marR="5715" indent="-6350" algn="ctr">
                        <a:lnSpc>
                          <a:spcPct val="115000"/>
                        </a:lnSpc>
                        <a:spcAft>
                          <a:spcPts val="0"/>
                        </a:spcAft>
                      </a:pPr>
                      <a:r>
                        <a:rPr lang="en-US" sz="10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0" marB="0"/>
                </a:tc>
                <a:tc>
                  <a:txBody>
                    <a:bodyPr/>
                    <a:lstStyle/>
                    <a:p>
                      <a:pPr marL="15875" marR="5715" indent="-6350" algn="ctr">
                        <a:lnSpc>
                          <a:spcPct val="115000"/>
                        </a:lnSpc>
                        <a:spcAft>
                          <a:spcPts val="0"/>
                        </a:spcAft>
                      </a:pPr>
                      <a:r>
                        <a:rPr lang="en-US" sz="1000">
                          <a:effectLst/>
                          <a:latin typeface="Times New Roman" panose="02020603050405020304" pitchFamily="18" charset="0"/>
                          <a:cs typeface="Times New Roman" panose="02020603050405020304" pitchFamily="18" charset="0"/>
                        </a:rPr>
                        <a:t>impregnation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0" marB="0"/>
                </a:tc>
              </a:tr>
              <a:tr h="152400">
                <a:tc>
                  <a:txBody>
                    <a:bodyPr/>
                    <a:lstStyle/>
                    <a:p>
                      <a:pPr marL="15875" marR="5715"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Rh(1.5)-La(2.6) /SiO</a:t>
                      </a:r>
                      <a:r>
                        <a:rPr lang="en-US" sz="1000" baseline="-25000">
                          <a:effectLst/>
                          <a:latin typeface="Times New Roman" panose="02020603050405020304" pitchFamily="18" charset="0"/>
                          <a:cs typeface="Times New Roman" panose="02020603050405020304" pitchFamily="18" charset="0"/>
                        </a:rPr>
                        <a:t>2</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0" marB="0"/>
                </a:tc>
                <a:tc>
                  <a:txBody>
                    <a:bodyPr/>
                    <a:lstStyle/>
                    <a:p>
                      <a:pPr marL="15875" marR="5715" indent="-6350" algn="ctr">
                        <a:lnSpc>
                          <a:spcPct val="115000"/>
                        </a:lnSpc>
                        <a:spcAft>
                          <a:spcPts val="0"/>
                        </a:spcAft>
                      </a:pPr>
                      <a:r>
                        <a:rPr lang="en-US" sz="1000">
                          <a:effectLst/>
                          <a:latin typeface="Times New Roman" panose="02020603050405020304" pitchFamily="18" charset="0"/>
                          <a:cs typeface="Times New Roman" panose="02020603050405020304" pitchFamily="18" charset="0"/>
                        </a:rPr>
                        <a:t>1.5, 2.6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0" marB="0"/>
                </a:tc>
                <a:tc>
                  <a:txBody>
                    <a:bodyPr/>
                    <a:lstStyle/>
                    <a:p>
                      <a:pPr marL="15875" marR="5715" indent="-6350" algn="ctr">
                        <a:lnSpc>
                          <a:spcPct val="115000"/>
                        </a:lnSpc>
                        <a:spcAft>
                          <a:spcPts val="0"/>
                        </a:spcAft>
                      </a:pPr>
                      <a:r>
                        <a:rPr lang="en-US" sz="1000">
                          <a:effectLst/>
                          <a:latin typeface="Times New Roman" panose="02020603050405020304" pitchFamily="18" charset="0"/>
                          <a:cs typeface="Times New Roman" panose="02020603050405020304" pitchFamily="18" charset="0"/>
                        </a:rPr>
                        <a:t>La/Rh = 1.3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0" marB="0"/>
                </a:tc>
                <a:tc>
                  <a:txBody>
                    <a:bodyPr/>
                    <a:lstStyle/>
                    <a:p>
                      <a:pPr marL="34290" marR="5715"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co-impregnation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0" marB="0"/>
                </a:tc>
              </a:tr>
              <a:tr h="298450">
                <a:tc>
                  <a:txBody>
                    <a:bodyPr/>
                    <a:lstStyle/>
                    <a:p>
                      <a:pPr marL="15875" marR="5715"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Rh(1.5)/V(1.5) SiO</a:t>
                      </a:r>
                      <a:r>
                        <a:rPr lang="en-US" sz="1000" baseline="-25000">
                          <a:effectLst/>
                          <a:latin typeface="Times New Roman" panose="02020603050405020304" pitchFamily="18" charset="0"/>
                          <a:cs typeface="Times New Roman" panose="02020603050405020304" pitchFamily="18" charset="0"/>
                        </a:rPr>
                        <a:t>2</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0" marB="0" anchor="ctr"/>
                </a:tc>
                <a:tc>
                  <a:txBody>
                    <a:bodyPr/>
                    <a:lstStyle/>
                    <a:p>
                      <a:pPr marL="15875" marR="5715" indent="-6350" algn="ctr">
                        <a:lnSpc>
                          <a:spcPct val="115000"/>
                        </a:lnSpc>
                        <a:spcAft>
                          <a:spcPts val="0"/>
                        </a:spcAft>
                      </a:pPr>
                      <a:r>
                        <a:rPr lang="en-US" sz="1000">
                          <a:effectLst/>
                          <a:latin typeface="Times New Roman" panose="02020603050405020304" pitchFamily="18" charset="0"/>
                          <a:cs typeface="Times New Roman" panose="02020603050405020304" pitchFamily="18" charset="0"/>
                        </a:rPr>
                        <a:t>1.5, 1.5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0" marB="0" anchor="ctr"/>
                </a:tc>
                <a:tc>
                  <a:txBody>
                    <a:bodyPr/>
                    <a:lstStyle/>
                    <a:p>
                      <a:pPr marL="15875" marR="5715" indent="-6350" algn="ctr">
                        <a:lnSpc>
                          <a:spcPct val="115000"/>
                        </a:lnSpc>
                        <a:spcAft>
                          <a:spcPts val="0"/>
                        </a:spcAft>
                      </a:pPr>
                      <a:r>
                        <a:rPr lang="en-US" sz="1000">
                          <a:effectLst/>
                          <a:latin typeface="Times New Roman" panose="02020603050405020304" pitchFamily="18" charset="0"/>
                          <a:cs typeface="Times New Roman" panose="02020603050405020304" pitchFamily="18" charset="0"/>
                        </a:rPr>
                        <a:t>V/Rh = 2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0" marB="0" anchor="ctr"/>
                </a:tc>
                <a:tc>
                  <a:txBody>
                    <a:bodyPr/>
                    <a:lstStyle/>
                    <a:p>
                      <a:pPr marL="15875" marR="5715" indent="-6350" algn="ctr">
                        <a:lnSpc>
                          <a:spcPct val="115000"/>
                        </a:lnSpc>
                        <a:spcAft>
                          <a:spcPts val="0"/>
                        </a:spcAft>
                      </a:pPr>
                      <a:r>
                        <a:rPr lang="en-US" sz="1000">
                          <a:effectLst/>
                          <a:latin typeface="Times New Roman" panose="02020603050405020304" pitchFamily="18" charset="0"/>
                          <a:cs typeface="Times New Roman" panose="02020603050405020304" pitchFamily="18" charset="0"/>
                        </a:rPr>
                        <a:t>sequential impregnation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0" marB="0"/>
                </a:tc>
              </a:tr>
              <a:tr h="298450">
                <a:tc>
                  <a:txBody>
                    <a:bodyPr/>
                    <a:lstStyle/>
                    <a:p>
                      <a:pPr marL="15875" marR="5715"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Rh(1.5)-La(2.6)/V(0.7)/ SiO</a:t>
                      </a:r>
                      <a:r>
                        <a:rPr lang="en-US" sz="1000" baseline="-25000">
                          <a:effectLst/>
                          <a:latin typeface="Times New Roman" panose="02020603050405020304" pitchFamily="18" charset="0"/>
                          <a:cs typeface="Times New Roman" panose="02020603050405020304" pitchFamily="18" charset="0"/>
                        </a:rPr>
                        <a:t>2</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0" marB="0" anchor="ctr"/>
                </a:tc>
                <a:tc>
                  <a:txBody>
                    <a:bodyPr/>
                    <a:lstStyle/>
                    <a:p>
                      <a:pPr marL="15875" marR="5715" indent="-6350" algn="ctr">
                        <a:lnSpc>
                          <a:spcPct val="115000"/>
                        </a:lnSpc>
                        <a:spcAft>
                          <a:spcPts val="0"/>
                        </a:spcAft>
                      </a:pPr>
                      <a:r>
                        <a:rPr lang="en-US" sz="1000">
                          <a:effectLst/>
                          <a:latin typeface="Times New Roman" panose="02020603050405020304" pitchFamily="18" charset="0"/>
                          <a:cs typeface="Times New Roman" panose="02020603050405020304" pitchFamily="18" charset="0"/>
                        </a:rPr>
                        <a:t>1.5, 2.6, 0.7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0" marB="0" anchor="ctr"/>
                </a:tc>
                <a:tc>
                  <a:txBody>
                    <a:bodyPr/>
                    <a:lstStyle/>
                    <a:p>
                      <a:pPr marL="69215" marR="32385" indent="-6350" algn="ctr">
                        <a:lnSpc>
                          <a:spcPct val="115000"/>
                        </a:lnSpc>
                        <a:spcAft>
                          <a:spcPts val="0"/>
                        </a:spcAft>
                      </a:pPr>
                      <a:r>
                        <a:rPr lang="en-US" sz="1000">
                          <a:effectLst/>
                          <a:latin typeface="Times New Roman" panose="02020603050405020304" pitchFamily="18" charset="0"/>
                          <a:cs typeface="Times New Roman" panose="02020603050405020304" pitchFamily="18" charset="0"/>
                        </a:rPr>
                        <a:t>La/Rh = 1.3 V/Rh=1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0" marB="0"/>
                </a:tc>
                <a:tc>
                  <a:txBody>
                    <a:bodyPr/>
                    <a:lstStyle/>
                    <a:p>
                      <a:pPr marL="15875" marR="5715" indent="-6350" algn="ctr">
                        <a:lnSpc>
                          <a:spcPct val="115000"/>
                        </a:lnSpc>
                        <a:spcAft>
                          <a:spcPts val="0"/>
                        </a:spcAft>
                      </a:pPr>
                      <a:r>
                        <a:rPr lang="en-US" sz="1000">
                          <a:effectLst/>
                          <a:latin typeface="Times New Roman" panose="02020603050405020304" pitchFamily="18" charset="0"/>
                          <a:cs typeface="Times New Roman" panose="02020603050405020304" pitchFamily="18" charset="0"/>
                        </a:rPr>
                        <a:t>co-sequential impregnation </a:t>
                      </a:r>
                      <a:r>
                        <a:rPr lang="en-US" sz="1000" baseline="30000">
                          <a:effectLst/>
                          <a:latin typeface="Times New Roman" panose="02020603050405020304" pitchFamily="18" charset="0"/>
                          <a:cs typeface="Times New Roman" panose="02020603050405020304" pitchFamily="18" charset="0"/>
                        </a:rPr>
                        <a:t>c</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0" marB="0"/>
                </a:tc>
              </a:tr>
              <a:tr h="297815">
                <a:tc>
                  <a:txBody>
                    <a:bodyPr/>
                    <a:lstStyle/>
                    <a:p>
                      <a:pPr marL="15875" marR="5715"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Rh(1.5)-La(2.6)/V(1.5)/ SiO</a:t>
                      </a:r>
                      <a:r>
                        <a:rPr lang="en-US" sz="1000" baseline="-25000">
                          <a:effectLst/>
                          <a:latin typeface="Times New Roman" panose="02020603050405020304" pitchFamily="18" charset="0"/>
                          <a:cs typeface="Times New Roman" panose="02020603050405020304" pitchFamily="18" charset="0"/>
                        </a:rPr>
                        <a:t>2</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0" marB="0" anchor="ctr"/>
                </a:tc>
                <a:tc>
                  <a:txBody>
                    <a:bodyPr/>
                    <a:lstStyle/>
                    <a:p>
                      <a:pPr marL="15875" marR="5715" indent="-6350" algn="ctr">
                        <a:lnSpc>
                          <a:spcPct val="115000"/>
                        </a:lnSpc>
                        <a:spcAft>
                          <a:spcPts val="0"/>
                        </a:spcAft>
                      </a:pPr>
                      <a:r>
                        <a:rPr lang="en-US" sz="1000">
                          <a:effectLst/>
                          <a:latin typeface="Times New Roman" panose="02020603050405020304" pitchFamily="18" charset="0"/>
                          <a:cs typeface="Times New Roman" panose="02020603050405020304" pitchFamily="18" charset="0"/>
                        </a:rPr>
                        <a:t>1.5, 2.6, 1.5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0" marB="0" anchor="ctr"/>
                </a:tc>
                <a:tc>
                  <a:txBody>
                    <a:bodyPr/>
                    <a:lstStyle/>
                    <a:p>
                      <a:pPr marL="69215" marR="32385" indent="-6350" algn="ctr">
                        <a:lnSpc>
                          <a:spcPct val="115000"/>
                        </a:lnSpc>
                        <a:spcAft>
                          <a:spcPts val="0"/>
                        </a:spcAft>
                      </a:pPr>
                      <a:r>
                        <a:rPr lang="en-US" sz="1000">
                          <a:effectLst/>
                          <a:latin typeface="Times New Roman" panose="02020603050405020304" pitchFamily="18" charset="0"/>
                          <a:cs typeface="Times New Roman" panose="02020603050405020304" pitchFamily="18" charset="0"/>
                        </a:rPr>
                        <a:t>La/Rh = 1.3 V/Rh=2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0" marB="0"/>
                </a:tc>
                <a:tc>
                  <a:txBody>
                    <a:bodyPr/>
                    <a:lstStyle/>
                    <a:p>
                      <a:pPr marL="15875" marR="5715" indent="-6350" algn="ctr">
                        <a:lnSpc>
                          <a:spcPct val="115000"/>
                        </a:lnSpc>
                        <a:spcAft>
                          <a:spcPts val="0"/>
                        </a:spcAft>
                      </a:pPr>
                      <a:r>
                        <a:rPr lang="en-US" sz="1000">
                          <a:effectLst/>
                          <a:latin typeface="Times New Roman" panose="02020603050405020304" pitchFamily="18" charset="0"/>
                          <a:cs typeface="Times New Roman" panose="02020603050405020304" pitchFamily="18" charset="0"/>
                        </a:rPr>
                        <a:t>co-sequential impregnation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0" marB="0"/>
                </a:tc>
              </a:tr>
              <a:tr h="298450">
                <a:tc>
                  <a:txBody>
                    <a:bodyPr/>
                    <a:lstStyle/>
                    <a:p>
                      <a:pPr marL="15875" marR="5715"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Rh(1.5)-La(2.6)/V(2.2)/ SiO</a:t>
                      </a:r>
                      <a:r>
                        <a:rPr lang="en-US" sz="1000" baseline="-25000">
                          <a:effectLst/>
                          <a:latin typeface="Times New Roman" panose="02020603050405020304" pitchFamily="18" charset="0"/>
                          <a:cs typeface="Times New Roman" panose="02020603050405020304" pitchFamily="18" charset="0"/>
                        </a:rPr>
                        <a:t>2</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0" marB="0" anchor="ctr"/>
                </a:tc>
                <a:tc>
                  <a:txBody>
                    <a:bodyPr/>
                    <a:lstStyle/>
                    <a:p>
                      <a:pPr marL="15875" marR="5715" indent="-6350" algn="ctr">
                        <a:lnSpc>
                          <a:spcPct val="115000"/>
                        </a:lnSpc>
                        <a:spcAft>
                          <a:spcPts val="0"/>
                        </a:spcAft>
                      </a:pPr>
                      <a:r>
                        <a:rPr lang="en-US" sz="1000">
                          <a:effectLst/>
                          <a:latin typeface="Times New Roman" panose="02020603050405020304" pitchFamily="18" charset="0"/>
                          <a:cs typeface="Times New Roman" panose="02020603050405020304" pitchFamily="18" charset="0"/>
                        </a:rPr>
                        <a:t>1.5, 2.6, 2.2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0" marB="0" anchor="ctr"/>
                </a:tc>
                <a:tc>
                  <a:txBody>
                    <a:bodyPr/>
                    <a:lstStyle/>
                    <a:p>
                      <a:pPr marL="69215" marR="32385" indent="-6350" algn="ctr">
                        <a:lnSpc>
                          <a:spcPct val="115000"/>
                        </a:lnSpc>
                        <a:spcAft>
                          <a:spcPts val="0"/>
                        </a:spcAft>
                      </a:pPr>
                      <a:r>
                        <a:rPr lang="en-US" sz="1000">
                          <a:effectLst/>
                          <a:latin typeface="Times New Roman" panose="02020603050405020304" pitchFamily="18" charset="0"/>
                          <a:cs typeface="Times New Roman" panose="02020603050405020304" pitchFamily="18" charset="0"/>
                        </a:rPr>
                        <a:t>La/Rh = 1.3 V/Rh=3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0" marB="0"/>
                </a:tc>
                <a:tc>
                  <a:txBody>
                    <a:bodyPr/>
                    <a:lstStyle/>
                    <a:p>
                      <a:pPr marL="15875" marR="5715" indent="-6350" algn="ctr">
                        <a:lnSpc>
                          <a:spcPct val="115000"/>
                        </a:lnSpc>
                        <a:spcAft>
                          <a:spcPts val="0"/>
                        </a:spcAft>
                      </a:pPr>
                      <a:r>
                        <a:rPr lang="en-US" sz="1000">
                          <a:effectLst/>
                          <a:latin typeface="Times New Roman" panose="02020603050405020304" pitchFamily="18" charset="0"/>
                          <a:cs typeface="Times New Roman" panose="02020603050405020304" pitchFamily="18" charset="0"/>
                        </a:rPr>
                        <a:t>co-sequential impregnation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0" marB="0"/>
                </a:tc>
              </a:tr>
              <a:tr h="298450">
                <a:tc>
                  <a:txBody>
                    <a:bodyPr/>
                    <a:lstStyle/>
                    <a:p>
                      <a:pPr marL="15875" marR="5715"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Rh(1.5)-La(2.6)/V(3.7)/ SiO</a:t>
                      </a:r>
                      <a:r>
                        <a:rPr lang="en-US" sz="1000" baseline="-25000">
                          <a:effectLst/>
                          <a:latin typeface="Times New Roman" panose="02020603050405020304" pitchFamily="18" charset="0"/>
                          <a:cs typeface="Times New Roman" panose="02020603050405020304" pitchFamily="18" charset="0"/>
                        </a:rPr>
                        <a:t>2</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0" marB="0" anchor="ctr"/>
                </a:tc>
                <a:tc>
                  <a:txBody>
                    <a:bodyPr/>
                    <a:lstStyle/>
                    <a:p>
                      <a:pPr marL="15875" marR="5715" indent="-6350" algn="ctr">
                        <a:lnSpc>
                          <a:spcPct val="115000"/>
                        </a:lnSpc>
                        <a:spcAft>
                          <a:spcPts val="0"/>
                        </a:spcAft>
                      </a:pPr>
                      <a:r>
                        <a:rPr lang="en-US" sz="1000">
                          <a:effectLst/>
                          <a:latin typeface="Times New Roman" panose="02020603050405020304" pitchFamily="18" charset="0"/>
                          <a:cs typeface="Times New Roman" panose="02020603050405020304" pitchFamily="18" charset="0"/>
                        </a:rPr>
                        <a:t>1.5, 2.6, 3.7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0" marB="0" anchor="ctr"/>
                </a:tc>
                <a:tc>
                  <a:txBody>
                    <a:bodyPr/>
                    <a:lstStyle/>
                    <a:p>
                      <a:pPr marL="69215" marR="32385" indent="-6350" algn="ctr">
                        <a:lnSpc>
                          <a:spcPct val="115000"/>
                        </a:lnSpc>
                        <a:spcAft>
                          <a:spcPts val="0"/>
                        </a:spcAft>
                      </a:pPr>
                      <a:r>
                        <a:rPr lang="en-US" sz="1000">
                          <a:effectLst/>
                          <a:latin typeface="Times New Roman" panose="02020603050405020304" pitchFamily="18" charset="0"/>
                          <a:cs typeface="Times New Roman" panose="02020603050405020304" pitchFamily="18" charset="0"/>
                        </a:rPr>
                        <a:t>La/Rh = 1.3 V/Rh=5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0" marB="0"/>
                </a:tc>
                <a:tc>
                  <a:txBody>
                    <a:bodyPr/>
                    <a:lstStyle/>
                    <a:p>
                      <a:pPr marL="15875" marR="5715" indent="-6350" algn="ctr">
                        <a:lnSpc>
                          <a:spcPct val="115000"/>
                        </a:lnSpc>
                        <a:spcAft>
                          <a:spcPts val="0"/>
                        </a:spcAft>
                      </a:pPr>
                      <a:r>
                        <a:rPr lang="en-US" sz="1000">
                          <a:effectLst/>
                          <a:latin typeface="Times New Roman" panose="02020603050405020304" pitchFamily="18" charset="0"/>
                          <a:cs typeface="Times New Roman" panose="02020603050405020304" pitchFamily="18" charset="0"/>
                        </a:rPr>
                        <a:t>co-sequential impregnation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0" marB="0"/>
                </a:tc>
              </a:tr>
              <a:tr h="297815">
                <a:tc>
                  <a:txBody>
                    <a:bodyPr/>
                    <a:lstStyle/>
                    <a:p>
                      <a:pPr marL="15875" marR="5715"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Rh(1.5)-La(0.5)/V(3.7)/ SiO</a:t>
                      </a:r>
                      <a:r>
                        <a:rPr lang="en-US" sz="1000" baseline="-25000">
                          <a:effectLst/>
                          <a:latin typeface="Times New Roman" panose="02020603050405020304" pitchFamily="18" charset="0"/>
                          <a:cs typeface="Times New Roman" panose="02020603050405020304" pitchFamily="18" charset="0"/>
                        </a:rPr>
                        <a:t>2</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0" marB="0" anchor="ctr"/>
                </a:tc>
                <a:tc>
                  <a:txBody>
                    <a:bodyPr/>
                    <a:lstStyle/>
                    <a:p>
                      <a:pPr marL="15875" marR="5715" indent="-6350" algn="ctr">
                        <a:lnSpc>
                          <a:spcPct val="115000"/>
                        </a:lnSpc>
                        <a:spcAft>
                          <a:spcPts val="0"/>
                        </a:spcAft>
                      </a:pPr>
                      <a:r>
                        <a:rPr lang="en-US" sz="1000">
                          <a:effectLst/>
                          <a:latin typeface="Times New Roman" panose="02020603050405020304" pitchFamily="18" charset="0"/>
                          <a:cs typeface="Times New Roman" panose="02020603050405020304" pitchFamily="18" charset="0"/>
                        </a:rPr>
                        <a:t>1.5, 0.5, 3.7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0" marB="0" anchor="ctr"/>
                </a:tc>
                <a:tc>
                  <a:txBody>
                    <a:bodyPr/>
                    <a:lstStyle/>
                    <a:p>
                      <a:pPr marL="69215" marR="32385" indent="-6350" algn="ctr">
                        <a:lnSpc>
                          <a:spcPct val="115000"/>
                        </a:lnSpc>
                        <a:spcAft>
                          <a:spcPts val="0"/>
                        </a:spcAft>
                      </a:pPr>
                      <a:r>
                        <a:rPr lang="en-US" sz="1000">
                          <a:effectLst/>
                          <a:latin typeface="Times New Roman" panose="02020603050405020304" pitchFamily="18" charset="0"/>
                          <a:cs typeface="Times New Roman" panose="02020603050405020304" pitchFamily="18" charset="0"/>
                        </a:rPr>
                        <a:t>La/Rh = 0.3 V/Rh=5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0" marB="0"/>
                </a:tc>
                <a:tc>
                  <a:txBody>
                    <a:bodyPr/>
                    <a:lstStyle/>
                    <a:p>
                      <a:pPr marL="15875" marR="5715" indent="-6350" algn="ctr">
                        <a:lnSpc>
                          <a:spcPct val="115000"/>
                        </a:lnSpc>
                        <a:spcAft>
                          <a:spcPts val="0"/>
                        </a:spcAft>
                      </a:pPr>
                      <a:r>
                        <a:rPr lang="en-US" sz="1000">
                          <a:effectLst/>
                          <a:latin typeface="Times New Roman" panose="02020603050405020304" pitchFamily="18" charset="0"/>
                          <a:cs typeface="Times New Roman" panose="02020603050405020304" pitchFamily="18" charset="0"/>
                        </a:rPr>
                        <a:t>co-sequential impregnation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0" marB="0"/>
                </a:tc>
              </a:tr>
              <a:tr h="298450">
                <a:tc>
                  <a:txBody>
                    <a:bodyPr/>
                    <a:lstStyle/>
                    <a:p>
                      <a:pPr marL="15875" marR="5715"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Rh(1.5)-La(4)/V(1.5)/ SiO</a:t>
                      </a:r>
                      <a:r>
                        <a:rPr lang="en-US" sz="1000" baseline="-25000">
                          <a:effectLst/>
                          <a:latin typeface="Times New Roman" panose="02020603050405020304" pitchFamily="18" charset="0"/>
                          <a:cs typeface="Times New Roman" panose="02020603050405020304" pitchFamily="18" charset="0"/>
                        </a:rPr>
                        <a:t>2</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0" marB="0" anchor="ctr"/>
                </a:tc>
                <a:tc>
                  <a:txBody>
                    <a:bodyPr/>
                    <a:lstStyle/>
                    <a:p>
                      <a:pPr marL="15875" marR="5715" indent="-6350" algn="ctr">
                        <a:lnSpc>
                          <a:spcPct val="115000"/>
                        </a:lnSpc>
                        <a:spcAft>
                          <a:spcPts val="0"/>
                        </a:spcAft>
                      </a:pPr>
                      <a:r>
                        <a:rPr lang="en-US" sz="1000">
                          <a:effectLst/>
                          <a:latin typeface="Times New Roman" panose="02020603050405020304" pitchFamily="18" charset="0"/>
                          <a:cs typeface="Times New Roman" panose="02020603050405020304" pitchFamily="18" charset="0"/>
                        </a:rPr>
                        <a:t>1.5, 2.6, 1.5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0" marB="0" anchor="ctr"/>
                </a:tc>
                <a:tc>
                  <a:txBody>
                    <a:bodyPr/>
                    <a:lstStyle/>
                    <a:p>
                      <a:pPr marL="116205" marR="80645" indent="-6350" algn="ctr">
                        <a:lnSpc>
                          <a:spcPct val="115000"/>
                        </a:lnSpc>
                        <a:spcAft>
                          <a:spcPts val="0"/>
                        </a:spcAft>
                      </a:pPr>
                      <a:r>
                        <a:rPr lang="en-US" sz="1000">
                          <a:effectLst/>
                          <a:latin typeface="Times New Roman" panose="02020603050405020304" pitchFamily="18" charset="0"/>
                          <a:cs typeface="Times New Roman" panose="02020603050405020304" pitchFamily="18" charset="0"/>
                        </a:rPr>
                        <a:t>La/Rh = 2 V/Rh=2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0" marB="0"/>
                </a:tc>
                <a:tc>
                  <a:txBody>
                    <a:bodyPr/>
                    <a:lstStyle/>
                    <a:p>
                      <a:pPr marL="15875" marR="5715" indent="-6350" algn="ctr">
                        <a:lnSpc>
                          <a:spcPct val="115000"/>
                        </a:lnSpc>
                        <a:spcAft>
                          <a:spcPts val="0"/>
                        </a:spcAft>
                      </a:pPr>
                      <a:r>
                        <a:rPr lang="en-US" sz="1000">
                          <a:effectLst/>
                          <a:latin typeface="Times New Roman" panose="02020603050405020304" pitchFamily="18" charset="0"/>
                          <a:cs typeface="Times New Roman" panose="02020603050405020304" pitchFamily="18" charset="0"/>
                        </a:rPr>
                        <a:t>co-sequential impregnation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0" marB="0"/>
                </a:tc>
              </a:tr>
              <a:tr h="298450">
                <a:tc>
                  <a:txBody>
                    <a:bodyPr/>
                    <a:lstStyle/>
                    <a:p>
                      <a:pPr marL="15875" marR="5715" indent="-6350" algn="l">
                        <a:lnSpc>
                          <a:spcPct val="115000"/>
                        </a:lnSpc>
                        <a:spcAft>
                          <a:spcPts val="0"/>
                        </a:spcAft>
                      </a:pPr>
                      <a:r>
                        <a:rPr lang="en-US" sz="1000">
                          <a:effectLst/>
                          <a:latin typeface="Times New Roman" panose="02020603050405020304" pitchFamily="18" charset="0"/>
                          <a:cs typeface="Times New Roman" panose="02020603050405020304" pitchFamily="18" charset="0"/>
                        </a:rPr>
                        <a:t>Rh(1.5)-La(6)/V(1.5)/ SiO</a:t>
                      </a:r>
                      <a:r>
                        <a:rPr lang="en-US" sz="1000" baseline="-25000">
                          <a:effectLst/>
                          <a:latin typeface="Times New Roman" panose="02020603050405020304" pitchFamily="18" charset="0"/>
                          <a:cs typeface="Times New Roman" panose="02020603050405020304" pitchFamily="18" charset="0"/>
                        </a:rPr>
                        <a:t>2</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0" marB="0" anchor="ctr"/>
                </a:tc>
                <a:tc>
                  <a:txBody>
                    <a:bodyPr/>
                    <a:lstStyle/>
                    <a:p>
                      <a:pPr marL="15875" marR="5715" indent="-6350" algn="ctr">
                        <a:lnSpc>
                          <a:spcPct val="115000"/>
                        </a:lnSpc>
                        <a:spcAft>
                          <a:spcPts val="0"/>
                        </a:spcAft>
                      </a:pPr>
                      <a:r>
                        <a:rPr lang="en-US" sz="1000">
                          <a:effectLst/>
                          <a:latin typeface="Times New Roman" panose="02020603050405020304" pitchFamily="18" charset="0"/>
                          <a:cs typeface="Times New Roman" panose="02020603050405020304" pitchFamily="18" charset="0"/>
                        </a:rPr>
                        <a:t>1.5, 6, 1.5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0" marB="0" anchor="ctr"/>
                </a:tc>
                <a:tc>
                  <a:txBody>
                    <a:bodyPr/>
                    <a:lstStyle/>
                    <a:p>
                      <a:pPr marL="116205" marR="80645" indent="-6350" algn="ctr">
                        <a:lnSpc>
                          <a:spcPct val="115000"/>
                        </a:lnSpc>
                        <a:spcAft>
                          <a:spcPts val="0"/>
                        </a:spcAft>
                      </a:pPr>
                      <a:r>
                        <a:rPr lang="en-US" sz="1000">
                          <a:effectLst/>
                          <a:latin typeface="Times New Roman" panose="02020603050405020304" pitchFamily="18" charset="0"/>
                          <a:cs typeface="Times New Roman" panose="02020603050405020304" pitchFamily="18" charset="0"/>
                        </a:rPr>
                        <a:t>La/Rh = 3 V/Rh=2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0" marB="0"/>
                </a:tc>
                <a:tc>
                  <a:txBody>
                    <a:bodyPr/>
                    <a:lstStyle/>
                    <a:p>
                      <a:pPr marL="15875" marR="5715" indent="-6350" algn="ctr">
                        <a:lnSpc>
                          <a:spcPct val="115000"/>
                        </a:lnSpc>
                        <a:spcAft>
                          <a:spcPts val="0"/>
                        </a:spcAft>
                      </a:pPr>
                      <a:r>
                        <a:rPr lang="en-US" sz="1000" dirty="0">
                          <a:effectLst/>
                          <a:latin typeface="Times New Roman" panose="02020603050405020304" pitchFamily="18" charset="0"/>
                          <a:cs typeface="Times New Roman" panose="02020603050405020304" pitchFamily="18" charset="0"/>
                        </a:rPr>
                        <a:t>co-sequential impregnation </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73025" marT="0" marB="0"/>
                </a:tc>
              </a:tr>
            </a:tbl>
          </a:graphicData>
        </a:graphic>
      </p:graphicFrame>
      <p:sp>
        <p:nvSpPr>
          <p:cNvPr id="4" name="Slide Number Placeholder 3"/>
          <p:cNvSpPr>
            <a:spLocks noGrp="1"/>
          </p:cNvSpPr>
          <p:nvPr>
            <p:ph type="sldNum" sz="quarter" idx="12"/>
          </p:nvPr>
        </p:nvSpPr>
        <p:spPr/>
        <p:txBody>
          <a:bodyPr/>
          <a:lstStyle/>
          <a:p>
            <a:fld id="{3F3476E6-54EB-4A4F-B640-345EC6B01BCA}" type="slidenum">
              <a:rPr lang="en-US" smtClean="0"/>
              <a:pPr/>
              <a:t>43</a:t>
            </a:fld>
            <a:endParaRPr lang="en-US"/>
          </a:p>
        </p:txBody>
      </p:sp>
    </p:spTree>
    <p:extLst>
      <p:ext uri="{BB962C8B-B14F-4D97-AF65-F5344CB8AC3E}">
        <p14:creationId xmlns:p14="http://schemas.microsoft.com/office/powerpoint/2010/main" val="19247225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Conclusions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1260" dirty="0">
                <a:latin typeface="Times New Roman" panose="02020603050405020304" pitchFamily="18" charset="0"/>
                <a:cs typeface="Times New Roman" panose="02020603050405020304" pitchFamily="18" charset="0"/>
              </a:rPr>
              <a:t>By the increasing rate of carbon </a:t>
            </a:r>
            <a:r>
              <a:rPr lang="en-US" sz="1260" dirty="0" err="1">
                <a:latin typeface="Times New Roman" panose="02020603050405020304" pitchFamily="18" charset="0"/>
                <a:cs typeface="Times New Roman" panose="02020603050405020304" pitchFamily="18" charset="0"/>
              </a:rPr>
              <a:t>dioxde</a:t>
            </a:r>
            <a:r>
              <a:rPr lang="en-US" sz="1260" dirty="0">
                <a:latin typeface="Times New Roman" panose="02020603050405020304" pitchFamily="18" charset="0"/>
                <a:cs typeface="Times New Roman" panose="02020603050405020304" pitchFamily="18" charset="0"/>
              </a:rPr>
              <a:t> production all over the world, an effort is crucial.</a:t>
            </a:r>
          </a:p>
          <a:p>
            <a:r>
              <a:rPr lang="en-US" sz="1260" dirty="0">
                <a:latin typeface="Times New Roman" panose="02020603050405020304" pitchFamily="18" charset="0"/>
                <a:cs typeface="Times New Roman" panose="02020603050405020304" pitchFamily="18" charset="0"/>
              </a:rPr>
              <a:t>Between </a:t>
            </a:r>
            <a:r>
              <a:rPr lang="en-US" sz="1260" dirty="0" smtClean="0">
                <a:latin typeface="Times New Roman" panose="02020603050405020304" pitchFamily="18" charset="0"/>
                <a:cs typeface="Times New Roman" panose="02020603050405020304" pitchFamily="18" charset="0"/>
              </a:rPr>
              <a:t>several </a:t>
            </a:r>
            <a:r>
              <a:rPr lang="en-US" sz="1260" dirty="0">
                <a:latin typeface="Times New Roman" panose="02020603050405020304" pitchFamily="18" charset="0"/>
                <a:cs typeface="Times New Roman" panose="02020603050405020304" pitchFamily="18" charset="0"/>
              </a:rPr>
              <a:t>answers to lower the amount of release, conversion seems to be more suitable.</a:t>
            </a:r>
          </a:p>
          <a:p>
            <a:r>
              <a:rPr lang="en-US" sz="1260" dirty="0">
                <a:latin typeface="Times New Roman" panose="02020603050405020304" pitchFamily="18" charset="0"/>
                <a:cs typeface="Times New Roman" panose="02020603050405020304" pitchFamily="18" charset="0"/>
              </a:rPr>
              <a:t>By the researches has been </a:t>
            </a:r>
            <a:r>
              <a:rPr lang="en-US" sz="1260" dirty="0" smtClean="0">
                <a:latin typeface="Times New Roman" panose="02020603050405020304" pitchFamily="18" charset="0"/>
                <a:cs typeface="Times New Roman" panose="02020603050405020304" pitchFamily="18" charset="0"/>
              </a:rPr>
              <a:t>carried out so far, </a:t>
            </a:r>
            <a:r>
              <a:rPr lang="en-US" sz="1260" dirty="0">
                <a:latin typeface="Times New Roman" panose="02020603050405020304" pitchFamily="18" charset="0"/>
                <a:cs typeface="Times New Roman" panose="02020603050405020304" pitchFamily="18" charset="0"/>
              </a:rPr>
              <a:t>converting carbon dioxide has become </a:t>
            </a:r>
            <a:r>
              <a:rPr lang="en-US" sz="1260" dirty="0" smtClean="0">
                <a:latin typeface="Times New Roman" panose="02020603050405020304" pitchFamily="18" charset="0"/>
                <a:cs typeface="Times New Roman" panose="02020603050405020304" pitchFamily="18" charset="0"/>
              </a:rPr>
              <a:t>more` common</a:t>
            </a:r>
            <a:r>
              <a:rPr lang="en-US" sz="1260" dirty="0">
                <a:latin typeface="Times New Roman" panose="02020603050405020304" pitchFamily="18" charset="0"/>
                <a:cs typeface="Times New Roman" panose="02020603050405020304" pitchFamily="18" charset="0"/>
              </a:rPr>
              <a:t>.</a:t>
            </a:r>
          </a:p>
          <a:p>
            <a:r>
              <a:rPr lang="en-US" sz="1260" dirty="0">
                <a:latin typeface="Times New Roman" panose="02020603050405020304" pitchFamily="18" charset="0"/>
                <a:cs typeface="Times New Roman" panose="02020603050405020304" pitchFamily="18" charset="0"/>
              </a:rPr>
              <a:t>CO2 can be changed to important chemical compounds, such as methanol, formic acid, ethylene and methane, which all are super important </a:t>
            </a:r>
            <a:r>
              <a:rPr lang="en-US" sz="1260" dirty="0" smtClean="0">
                <a:latin typeface="Times New Roman" panose="02020603050405020304" pitchFamily="18" charset="0"/>
                <a:cs typeface="Times New Roman" panose="02020603050405020304" pitchFamily="18" charset="0"/>
              </a:rPr>
              <a:t>precursors </a:t>
            </a:r>
            <a:r>
              <a:rPr lang="en-US" sz="1260" dirty="0">
                <a:latin typeface="Times New Roman" panose="02020603050405020304" pitchFamily="18" charset="0"/>
                <a:cs typeface="Times New Roman" panose="02020603050405020304" pitchFamily="18" charset="0"/>
              </a:rPr>
              <a:t>for organic synthesis.</a:t>
            </a:r>
          </a:p>
          <a:p>
            <a:r>
              <a:rPr lang="en-US" sz="1260" dirty="0">
                <a:latin typeface="Times New Roman" panose="02020603050405020304" pitchFamily="18" charset="0"/>
                <a:cs typeface="Times New Roman" panose="02020603050405020304" pitchFamily="18" charset="0"/>
              </a:rPr>
              <a:t>Annual budget of U.S. on CO2 researches might show the importance of the issue.</a:t>
            </a:r>
          </a:p>
          <a:p>
            <a:r>
              <a:rPr lang="en-US" sz="1260" dirty="0" smtClean="0">
                <a:latin typeface="Times New Roman" panose="02020603050405020304" pitchFamily="18" charset="0"/>
                <a:cs typeface="Times New Roman" panose="02020603050405020304" pitchFamily="18" charset="0"/>
              </a:rPr>
              <a:t>As a commercial point of view to the CO2</a:t>
            </a:r>
            <a:r>
              <a:rPr lang="en-US" sz="1260" dirty="0">
                <a:latin typeface="Times New Roman" panose="02020603050405020304" pitchFamily="18" charset="0"/>
                <a:cs typeface="Times New Roman" panose="02020603050405020304" pitchFamily="18" charset="0"/>
              </a:rPr>
              <a:t>, it’s really interesting to change an </a:t>
            </a:r>
            <a:r>
              <a:rPr lang="en-US" sz="1260" dirty="0" smtClean="0">
                <a:latin typeface="Times New Roman" panose="02020603050405020304" pitchFamily="18" charset="0"/>
                <a:cs typeface="Times New Roman" panose="02020603050405020304" pitchFamily="18" charset="0"/>
              </a:rPr>
              <a:t>easy-made &amp; cheap </a:t>
            </a:r>
            <a:r>
              <a:rPr lang="en-US" sz="1260" dirty="0">
                <a:latin typeface="Times New Roman" panose="02020603050405020304" pitchFamily="18" charset="0"/>
                <a:cs typeface="Times New Roman" panose="02020603050405020304" pitchFamily="18" charset="0"/>
              </a:rPr>
              <a:t>gas to products of value that can be sold.</a:t>
            </a:r>
          </a:p>
          <a:p>
            <a:r>
              <a:rPr lang="en-US" sz="1260" dirty="0">
                <a:latin typeface="Times New Roman" panose="02020603050405020304" pitchFamily="18" charset="0"/>
                <a:cs typeface="Times New Roman" panose="02020603050405020304" pitchFamily="18" charset="0"/>
              </a:rPr>
              <a:t>New American plan on the polymerization of the CO2 to plastics, synthesizing CO2 based monomers and then polymerization, might change the future of the most consumable </a:t>
            </a:r>
            <a:r>
              <a:rPr lang="en-US" sz="1260" dirty="0" smtClean="0">
                <a:latin typeface="Times New Roman" panose="02020603050405020304" pitchFamily="18" charset="0"/>
                <a:cs typeface="Times New Roman" panose="02020603050405020304" pitchFamily="18" charset="0"/>
              </a:rPr>
              <a:t>goods.</a:t>
            </a:r>
            <a:endParaRPr lang="en-US" sz="1260" dirty="0">
              <a:latin typeface="Times New Roman" panose="02020603050405020304" pitchFamily="18" charset="0"/>
              <a:cs typeface="Times New Roman" panose="02020603050405020304" pitchFamily="18" charset="0"/>
            </a:endParaRPr>
          </a:p>
          <a:p>
            <a:endParaRPr lang="en-US" sz="126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F3476E6-54EB-4A4F-B640-345EC6B01BCA}" type="slidenum">
              <a:rPr lang="en-US" smtClean="0"/>
              <a:pPr/>
              <a:t>44</a:t>
            </a:fld>
            <a:endParaRPr lang="en-US"/>
          </a:p>
        </p:txBody>
      </p:sp>
    </p:spTree>
    <p:extLst>
      <p:ext uri="{BB962C8B-B14F-4D97-AF65-F5344CB8AC3E}">
        <p14:creationId xmlns:p14="http://schemas.microsoft.com/office/powerpoint/2010/main" val="2726988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34" dirty="0">
                <a:latin typeface="Times New Roman" panose="02020603050405020304" pitchFamily="18" charset="0"/>
                <a:cs typeface="Times New Roman" panose="02020603050405020304" pitchFamily="18" charset="0"/>
              </a:rPr>
              <a:t>References</a:t>
            </a:r>
          </a:p>
        </p:txBody>
      </p:sp>
      <p:sp>
        <p:nvSpPr>
          <p:cNvPr id="3" name="Content Placeholder 2"/>
          <p:cNvSpPr>
            <a:spLocks noGrp="1"/>
          </p:cNvSpPr>
          <p:nvPr>
            <p:ph idx="1"/>
          </p:nvPr>
        </p:nvSpPr>
        <p:spPr>
          <a:xfrm>
            <a:off x="359966" y="900138"/>
            <a:ext cx="6479382" cy="4140494"/>
          </a:xfrm>
        </p:spPr>
        <p:txBody>
          <a:bodyPr>
            <a:noAutofit/>
          </a:bodyPr>
          <a:lstStyle/>
          <a:p>
            <a:pPr marL="93588" indent="0" algn="just">
              <a:buNone/>
            </a:pPr>
            <a:r>
              <a:rPr lang="en-US" sz="1102" dirty="0">
                <a:latin typeface="Times New Roman" panose="02020603050405020304" pitchFamily="18" charset="0"/>
                <a:cs typeface="Times New Roman" panose="02020603050405020304" pitchFamily="18" charset="0"/>
              </a:rPr>
              <a:t>[1]  (http://www.epa.gov/climatechange/effects/health.html) </a:t>
            </a:r>
          </a:p>
          <a:p>
            <a:pPr marL="93588" indent="0" algn="just">
              <a:buNone/>
            </a:pPr>
            <a:r>
              <a:rPr lang="en-US" sz="1102" dirty="0">
                <a:latin typeface="Times New Roman" panose="02020603050405020304" pitchFamily="18" charset="0"/>
                <a:cs typeface="Times New Roman" panose="02020603050405020304" pitchFamily="18" charset="0"/>
              </a:rPr>
              <a:t> [2] http://www.epa.gov/climatechange/effects/agriculture.html </a:t>
            </a:r>
          </a:p>
          <a:p>
            <a:pPr marL="93588" indent="0" algn="just">
              <a:buNone/>
            </a:pPr>
            <a:r>
              <a:rPr lang="en-US" sz="1102" dirty="0">
                <a:latin typeface="Times New Roman" panose="02020603050405020304" pitchFamily="18" charset="0"/>
                <a:cs typeface="Times New Roman" panose="02020603050405020304" pitchFamily="18" charset="0"/>
              </a:rPr>
              <a:t> [3] http://www.epa.gov/climatechange/effects/eco.html </a:t>
            </a:r>
          </a:p>
          <a:p>
            <a:pPr marL="93588" indent="0" algn="just">
              <a:buNone/>
            </a:pPr>
            <a:r>
              <a:rPr lang="en-US" sz="1102" dirty="0">
                <a:latin typeface="Times New Roman" panose="02020603050405020304" pitchFamily="18" charset="0"/>
                <a:cs typeface="Times New Roman" panose="02020603050405020304" pitchFamily="18" charset="0"/>
              </a:rPr>
              <a:t> [4] http://www.epa.gov/climatechange/effects/coastal/index.html </a:t>
            </a:r>
          </a:p>
          <a:p>
            <a:pPr marL="93588" indent="0" algn="just">
              <a:buNone/>
            </a:pPr>
            <a:r>
              <a:rPr lang="en-US" sz="1102" dirty="0">
                <a:latin typeface="Times New Roman" panose="02020603050405020304" pitchFamily="18" charset="0"/>
                <a:cs typeface="Times New Roman" panose="02020603050405020304" pitchFamily="18" charset="0"/>
              </a:rPr>
              <a:t> [5]http://www.epa.gov/climatechange/effects/water/index.html  [6]http://leahy.senate.gov/issues/FuelPrices/EnergyIndependenceAct.pdf </a:t>
            </a:r>
          </a:p>
          <a:p>
            <a:pPr marL="93588" indent="0" algn="just">
              <a:buNone/>
            </a:pPr>
            <a:r>
              <a:rPr lang="en-US" sz="1102" i="1" dirty="0">
                <a:latin typeface="Times New Roman" panose="02020603050405020304" pitchFamily="18" charset="0"/>
                <a:cs typeface="Times New Roman" panose="02020603050405020304" pitchFamily="18" charset="0"/>
              </a:rPr>
              <a:t>[7]The Power to reduce CO2 Emissions: The Full Portfolio</a:t>
            </a:r>
            <a:r>
              <a:rPr lang="en-US" sz="1102" dirty="0">
                <a:latin typeface="Times New Roman" panose="02020603050405020304" pitchFamily="18" charset="0"/>
                <a:cs typeface="Times New Roman" panose="02020603050405020304" pitchFamily="18" charset="0"/>
              </a:rPr>
              <a:t>, The EPRI Energy Technology Assessment Center, August 2007 .</a:t>
            </a:r>
          </a:p>
          <a:p>
            <a:pPr marL="93588" indent="0" algn="just">
              <a:buNone/>
            </a:pPr>
            <a:r>
              <a:rPr lang="en-US" sz="1102" dirty="0">
                <a:latin typeface="Times New Roman" panose="02020603050405020304" pitchFamily="18" charset="0"/>
                <a:cs typeface="Times New Roman" panose="02020603050405020304" pitchFamily="18" charset="0"/>
              </a:rPr>
              <a:t> [8] William H. Schlesinger, dean of the Nicholas School of the Environment and Earth Sciences at Duke University, in Durham, North Carolina. </a:t>
            </a:r>
          </a:p>
          <a:p>
            <a:pPr marL="93588" indent="0" algn="just">
              <a:buNone/>
            </a:pPr>
            <a:r>
              <a:rPr lang="en-US" sz="1102" dirty="0">
                <a:latin typeface="Times New Roman" panose="02020603050405020304" pitchFamily="18" charset="0"/>
                <a:cs typeface="Times New Roman" panose="02020603050405020304" pitchFamily="18" charset="0"/>
              </a:rPr>
              <a:t> [9] </a:t>
            </a:r>
            <a:r>
              <a:rPr lang="en-US" sz="1102" i="1" dirty="0">
                <a:latin typeface="Times New Roman" panose="02020603050405020304" pitchFamily="18" charset="0"/>
                <a:cs typeface="Times New Roman" panose="02020603050405020304" pitchFamily="18" charset="0"/>
              </a:rPr>
              <a:t>Climate Change 2007: Synthesis Report</a:t>
            </a:r>
            <a:r>
              <a:rPr lang="en-US" sz="1102" dirty="0">
                <a:latin typeface="Times New Roman" panose="02020603050405020304" pitchFamily="18" charset="0"/>
                <a:cs typeface="Times New Roman" panose="02020603050405020304" pitchFamily="18" charset="0"/>
              </a:rPr>
              <a:t>, Intergovernmental Panel on Climate Change. </a:t>
            </a:r>
          </a:p>
          <a:p>
            <a:pPr marL="93588" indent="0" algn="just">
              <a:buNone/>
            </a:pPr>
            <a:r>
              <a:rPr lang="en-US" sz="1102" dirty="0">
                <a:latin typeface="Times New Roman" panose="02020603050405020304" pitchFamily="18" charset="0"/>
                <a:cs typeface="Times New Roman" panose="02020603050405020304" pitchFamily="18" charset="0"/>
              </a:rPr>
              <a:t> [10] http://www.netl.doe.gov/technologies/coalpower/cctc/.</a:t>
            </a:r>
          </a:p>
          <a:p>
            <a:pPr marL="93588" indent="0" algn="just">
              <a:buNone/>
            </a:pPr>
            <a:r>
              <a:rPr lang="en-US" sz="1102" dirty="0">
                <a:latin typeface="Times New Roman" panose="02020603050405020304" pitchFamily="18" charset="0"/>
                <a:cs typeface="Times New Roman" panose="02020603050405020304" pitchFamily="18" charset="0"/>
              </a:rPr>
              <a:t>[11] Understanding and responding to climate change, 2008 edition’, The National Academies, National Academy of Sciences .</a:t>
            </a:r>
          </a:p>
          <a:p>
            <a:pPr marL="93588" indent="0" algn="just">
              <a:buNone/>
            </a:pPr>
            <a:r>
              <a:rPr lang="en-US" sz="1102" dirty="0">
                <a:latin typeface="Times New Roman" panose="02020603050405020304" pitchFamily="18" charset="0"/>
                <a:cs typeface="Times New Roman" panose="02020603050405020304" pitchFamily="18" charset="0"/>
              </a:rPr>
              <a:t>[12] S.C. Roy, O.K. Varghese, M. </a:t>
            </a:r>
            <a:r>
              <a:rPr lang="en-US" sz="1102" dirty="0" err="1">
                <a:latin typeface="Times New Roman" panose="02020603050405020304" pitchFamily="18" charset="0"/>
                <a:cs typeface="Times New Roman" panose="02020603050405020304" pitchFamily="18" charset="0"/>
              </a:rPr>
              <a:t>Paulose</a:t>
            </a:r>
            <a:r>
              <a:rPr lang="en-US" sz="1102" dirty="0">
                <a:latin typeface="Times New Roman" panose="02020603050405020304" pitchFamily="18" charset="0"/>
                <a:cs typeface="Times New Roman" panose="02020603050405020304" pitchFamily="18" charset="0"/>
              </a:rPr>
              <a:t>, C.A. Grimes, Toward solar fuels: </a:t>
            </a:r>
            <a:r>
              <a:rPr lang="en-US" sz="1102" dirty="0" err="1">
                <a:latin typeface="Times New Roman" panose="02020603050405020304" pitchFamily="18" charset="0"/>
                <a:cs typeface="Times New Roman" panose="02020603050405020304" pitchFamily="18" charset="0"/>
              </a:rPr>
              <a:t>Photocatalytic</a:t>
            </a:r>
            <a:r>
              <a:rPr lang="en-US" sz="1102" dirty="0">
                <a:latin typeface="Times New Roman" panose="02020603050405020304" pitchFamily="18" charset="0"/>
                <a:cs typeface="Times New Roman" panose="02020603050405020304" pitchFamily="18" charset="0"/>
              </a:rPr>
              <a:t> conversion of carbon dioxide to hydrocarbons, ACS Nano </a:t>
            </a:r>
            <a:r>
              <a:rPr lang="en-US" sz="1102" b="1" dirty="0">
                <a:latin typeface="Times New Roman" panose="02020603050405020304" pitchFamily="18" charset="0"/>
                <a:cs typeface="Times New Roman" panose="02020603050405020304" pitchFamily="18" charset="0"/>
              </a:rPr>
              <a:t>3</a:t>
            </a:r>
            <a:r>
              <a:rPr lang="en-US" sz="1102" dirty="0">
                <a:latin typeface="Times New Roman" panose="02020603050405020304" pitchFamily="18" charset="0"/>
                <a:cs typeface="Times New Roman" panose="02020603050405020304" pitchFamily="18" charset="0"/>
              </a:rPr>
              <a:t>, 1259 (2010). </a:t>
            </a:r>
          </a:p>
          <a:p>
            <a:pPr marL="93588" indent="0" algn="just">
              <a:buNone/>
            </a:pPr>
            <a:r>
              <a:rPr lang="nl-NL" sz="1102" dirty="0">
                <a:latin typeface="Times New Roman" panose="02020603050405020304" pitchFamily="18" charset="0"/>
                <a:cs typeface="Times New Roman" panose="02020603050405020304" pitchFamily="18" charset="0"/>
              </a:rPr>
              <a:t>[13] M. C. M. van de Sanden, J. M. de Regt, G. M. Janssen, J. A.M. van der Mullen, B. van der Sijde, and D. C. Schram, Rev. Sci. Instrum. </a:t>
            </a:r>
            <a:r>
              <a:rPr lang="nl-NL" sz="1102" b="1" dirty="0">
                <a:latin typeface="Times New Roman" panose="02020603050405020304" pitchFamily="18" charset="0"/>
                <a:cs typeface="Times New Roman" panose="02020603050405020304" pitchFamily="18" charset="0"/>
              </a:rPr>
              <a:t>63</a:t>
            </a:r>
            <a:r>
              <a:rPr lang="nl-NL" sz="1102" dirty="0">
                <a:latin typeface="Times New Roman" panose="02020603050405020304" pitchFamily="18" charset="0"/>
                <a:cs typeface="Times New Roman" panose="02020603050405020304" pitchFamily="18" charset="0"/>
              </a:rPr>
              <a:t>, 3369 (1992) .</a:t>
            </a:r>
          </a:p>
          <a:p>
            <a:pPr marL="93588" indent="0" algn="just">
              <a:buNone/>
            </a:pPr>
            <a:r>
              <a:rPr lang="en-US" sz="1102" dirty="0">
                <a:latin typeface="Times New Roman" panose="02020603050405020304" pitchFamily="18" charset="0"/>
                <a:cs typeface="Times New Roman" panose="02020603050405020304" pitchFamily="18" charset="0"/>
              </a:rPr>
              <a:t>[14] R. F. G. </a:t>
            </a:r>
            <a:r>
              <a:rPr lang="en-US" sz="1102" dirty="0" err="1">
                <a:latin typeface="Times New Roman" panose="02020603050405020304" pitchFamily="18" charset="0"/>
                <a:cs typeface="Times New Roman" panose="02020603050405020304" pitchFamily="18" charset="0"/>
              </a:rPr>
              <a:t>Meulenbroeks</a:t>
            </a:r>
            <a:r>
              <a:rPr lang="en-US" sz="1102" dirty="0">
                <a:latin typeface="Times New Roman" panose="02020603050405020304" pitchFamily="18" charset="0"/>
                <a:cs typeface="Times New Roman" panose="02020603050405020304" pitchFamily="18" charset="0"/>
              </a:rPr>
              <a:t>, D. C. </a:t>
            </a:r>
            <a:r>
              <a:rPr lang="en-US" sz="1102" dirty="0" err="1">
                <a:latin typeface="Times New Roman" panose="02020603050405020304" pitchFamily="18" charset="0"/>
                <a:cs typeface="Times New Roman" panose="02020603050405020304" pitchFamily="18" charset="0"/>
              </a:rPr>
              <a:t>Schram</a:t>
            </a:r>
            <a:r>
              <a:rPr lang="en-US" sz="1102" dirty="0">
                <a:latin typeface="Times New Roman" panose="02020603050405020304" pitchFamily="18" charset="0"/>
                <a:cs typeface="Times New Roman" panose="02020603050405020304" pitchFamily="18" charset="0"/>
              </a:rPr>
              <a:t>, L. J. M. Jaegers, and M. C. M. van de Sanden, Phys. Rev. </a:t>
            </a:r>
            <a:r>
              <a:rPr lang="en-US" sz="1102" dirty="0" err="1">
                <a:latin typeface="Times New Roman" panose="02020603050405020304" pitchFamily="18" charset="0"/>
                <a:cs typeface="Times New Roman" panose="02020603050405020304" pitchFamily="18" charset="0"/>
              </a:rPr>
              <a:t>Lett</a:t>
            </a:r>
            <a:r>
              <a:rPr lang="en-US" sz="1102" dirty="0">
                <a:latin typeface="Times New Roman" panose="02020603050405020304" pitchFamily="18" charset="0"/>
                <a:cs typeface="Times New Roman" panose="02020603050405020304" pitchFamily="18" charset="0"/>
              </a:rPr>
              <a:t>. </a:t>
            </a:r>
            <a:r>
              <a:rPr lang="en-US" sz="1102" b="1" dirty="0">
                <a:latin typeface="Times New Roman" panose="02020603050405020304" pitchFamily="18" charset="0"/>
                <a:cs typeface="Times New Roman" panose="02020603050405020304" pitchFamily="18" charset="0"/>
              </a:rPr>
              <a:t>69</a:t>
            </a:r>
            <a:r>
              <a:rPr lang="en-US" sz="1102" dirty="0">
                <a:latin typeface="Times New Roman" panose="02020603050405020304" pitchFamily="18" charset="0"/>
                <a:cs typeface="Times New Roman" panose="02020603050405020304" pitchFamily="18" charset="0"/>
              </a:rPr>
              <a:t>, 1379 (1992).</a:t>
            </a:r>
          </a:p>
          <a:p>
            <a:pPr marL="93588" indent="0" algn="just">
              <a:buNone/>
            </a:pPr>
            <a:r>
              <a:rPr lang="en-US" sz="1102" dirty="0">
                <a:latin typeface="Times New Roman" panose="02020603050405020304" pitchFamily="18" charset="0"/>
                <a:cs typeface="Times New Roman" panose="02020603050405020304" pitchFamily="18" charset="0"/>
              </a:rPr>
              <a:t>[15] </a:t>
            </a:r>
            <a:r>
              <a:rPr lang="en-US" sz="1102" dirty="0" err="1">
                <a:latin typeface="Times New Roman" panose="02020603050405020304" pitchFamily="18" charset="0"/>
                <a:cs typeface="Times New Roman" panose="02020603050405020304" pitchFamily="18" charset="0"/>
              </a:rPr>
              <a:t>Mikkelsen</a:t>
            </a:r>
            <a:r>
              <a:rPr lang="en-US" sz="1102" dirty="0">
                <a:latin typeface="Times New Roman" panose="02020603050405020304" pitchFamily="18" charset="0"/>
                <a:cs typeface="Times New Roman" panose="02020603050405020304" pitchFamily="18" charset="0"/>
              </a:rPr>
              <a:t> M, </a:t>
            </a:r>
            <a:r>
              <a:rPr lang="en-US" sz="1102" dirty="0" err="1">
                <a:latin typeface="Times New Roman" panose="02020603050405020304" pitchFamily="18" charset="0"/>
                <a:cs typeface="Times New Roman" panose="02020603050405020304" pitchFamily="18" charset="0"/>
              </a:rPr>
              <a:t>Jørgensen</a:t>
            </a:r>
            <a:r>
              <a:rPr lang="en-US" sz="1102" dirty="0">
                <a:latin typeface="Times New Roman" panose="02020603050405020304" pitchFamily="18" charset="0"/>
                <a:cs typeface="Times New Roman" panose="02020603050405020304" pitchFamily="18" charset="0"/>
              </a:rPr>
              <a:t> M, Krebs FC. The </a:t>
            </a:r>
            <a:r>
              <a:rPr lang="en-US" sz="1102" dirty="0" err="1">
                <a:latin typeface="Times New Roman" panose="02020603050405020304" pitchFamily="18" charset="0"/>
                <a:cs typeface="Times New Roman" panose="02020603050405020304" pitchFamily="18" charset="0"/>
              </a:rPr>
              <a:t>teraton</a:t>
            </a:r>
            <a:r>
              <a:rPr lang="en-US" sz="1102" dirty="0">
                <a:latin typeface="Times New Roman" panose="02020603050405020304" pitchFamily="18" charset="0"/>
                <a:cs typeface="Times New Roman" panose="02020603050405020304" pitchFamily="18" charset="0"/>
              </a:rPr>
              <a:t> challenge. A review of fixation and transformation of carbon dioxide. Energy Environ Sci2010;3(1):43–81.</a:t>
            </a:r>
          </a:p>
        </p:txBody>
      </p:sp>
      <p:sp>
        <p:nvSpPr>
          <p:cNvPr id="4" name="Slide Number Placeholder 3"/>
          <p:cNvSpPr>
            <a:spLocks noGrp="1"/>
          </p:cNvSpPr>
          <p:nvPr>
            <p:ph type="sldNum" sz="quarter" idx="12"/>
          </p:nvPr>
        </p:nvSpPr>
        <p:spPr/>
        <p:txBody>
          <a:bodyPr/>
          <a:lstStyle/>
          <a:p>
            <a:fld id="{3F3476E6-54EB-4A4F-B640-345EC6B01BCA}" type="slidenum">
              <a:rPr lang="en-US" smtClean="0"/>
              <a:pPr/>
              <a:t>45</a:t>
            </a:fld>
            <a:endParaRPr lang="en-US"/>
          </a:p>
        </p:txBody>
      </p:sp>
    </p:spTree>
    <p:extLst>
      <p:ext uri="{BB962C8B-B14F-4D97-AF65-F5344CB8AC3E}">
        <p14:creationId xmlns:p14="http://schemas.microsoft.com/office/powerpoint/2010/main" val="28454009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051" y="180057"/>
            <a:ext cx="6479382" cy="4920580"/>
          </a:xfrm>
        </p:spPr>
        <p:txBody>
          <a:bodyPr>
            <a:normAutofit/>
          </a:bodyPr>
          <a:lstStyle/>
          <a:p>
            <a:pPr marL="93588" indent="0" algn="just">
              <a:buNone/>
            </a:pPr>
            <a:r>
              <a:rPr lang="en-US" sz="1102" dirty="0">
                <a:latin typeface="Times New Roman" panose="02020603050405020304" pitchFamily="18" charset="0"/>
                <a:cs typeface="Times New Roman" panose="02020603050405020304" pitchFamily="18" charset="0"/>
              </a:rPr>
              <a:t>[16] </a:t>
            </a:r>
            <a:r>
              <a:rPr lang="en-US" sz="1102" dirty="0" err="1">
                <a:latin typeface="Times New Roman" panose="02020603050405020304" pitchFamily="18" charset="0"/>
                <a:cs typeface="Times New Roman" panose="02020603050405020304" pitchFamily="18" charset="0"/>
              </a:rPr>
              <a:t>Xu</a:t>
            </a:r>
            <a:r>
              <a:rPr lang="en-US" sz="1102" dirty="0">
                <a:latin typeface="Times New Roman" panose="02020603050405020304" pitchFamily="18" charset="0"/>
                <a:cs typeface="Times New Roman" panose="02020603050405020304" pitchFamily="18" charset="0"/>
              </a:rPr>
              <a:t> XC, Song CS, Miller BG, </a:t>
            </a:r>
            <a:r>
              <a:rPr lang="en-US" sz="1102" dirty="0" err="1">
                <a:latin typeface="Times New Roman" panose="02020603050405020304" pitchFamily="18" charset="0"/>
                <a:cs typeface="Times New Roman" panose="02020603050405020304" pitchFamily="18" charset="0"/>
              </a:rPr>
              <a:t>Scaroni</a:t>
            </a:r>
            <a:r>
              <a:rPr lang="en-US" sz="1102" dirty="0">
                <a:latin typeface="Times New Roman" panose="02020603050405020304" pitchFamily="18" charset="0"/>
                <a:cs typeface="Times New Roman" panose="02020603050405020304" pitchFamily="18" charset="0"/>
              </a:rPr>
              <a:t> AW. Influence of moisture on CO2 separation from gas mixture by a </a:t>
            </a:r>
            <a:r>
              <a:rPr lang="en-US" sz="1102" dirty="0" err="1">
                <a:latin typeface="Times New Roman" panose="02020603050405020304" pitchFamily="18" charset="0"/>
                <a:cs typeface="Times New Roman" panose="02020603050405020304" pitchFamily="18" charset="0"/>
              </a:rPr>
              <a:t>nanoporous</a:t>
            </a:r>
            <a:r>
              <a:rPr lang="en-US" sz="1102" dirty="0">
                <a:latin typeface="Times New Roman" panose="02020603050405020304" pitchFamily="18" charset="0"/>
                <a:cs typeface="Times New Roman" panose="02020603050405020304" pitchFamily="18" charset="0"/>
              </a:rPr>
              <a:t> adsorbent based on </a:t>
            </a:r>
            <a:r>
              <a:rPr lang="en-US" sz="1102" dirty="0" err="1">
                <a:latin typeface="Times New Roman" panose="02020603050405020304" pitchFamily="18" charset="0"/>
                <a:cs typeface="Times New Roman" panose="02020603050405020304" pitchFamily="18" charset="0"/>
              </a:rPr>
              <a:t>polyethylenimine</a:t>
            </a:r>
            <a:r>
              <a:rPr lang="en-US" sz="1102" dirty="0">
                <a:latin typeface="Times New Roman" panose="02020603050405020304" pitchFamily="18" charset="0"/>
                <a:cs typeface="Times New Roman" panose="02020603050405020304" pitchFamily="18" charset="0"/>
              </a:rPr>
              <a:t>-modified molecular sieve MCM-41. </a:t>
            </a:r>
            <a:r>
              <a:rPr lang="en-US" sz="1102" dirty="0" err="1">
                <a:latin typeface="Times New Roman" panose="02020603050405020304" pitchFamily="18" charset="0"/>
                <a:cs typeface="Times New Roman" panose="02020603050405020304" pitchFamily="18" charset="0"/>
              </a:rPr>
              <a:t>Ind</a:t>
            </a:r>
            <a:r>
              <a:rPr lang="en-US" sz="1102" dirty="0">
                <a:latin typeface="Times New Roman" panose="02020603050405020304" pitchFamily="18" charset="0"/>
                <a:cs typeface="Times New Roman" panose="02020603050405020304" pitchFamily="18" charset="0"/>
              </a:rPr>
              <a:t> </a:t>
            </a:r>
            <a:r>
              <a:rPr lang="en-US" sz="1102" dirty="0" err="1">
                <a:latin typeface="Times New Roman" panose="02020603050405020304" pitchFamily="18" charset="0"/>
                <a:cs typeface="Times New Roman" panose="02020603050405020304" pitchFamily="18" charset="0"/>
              </a:rPr>
              <a:t>Eng</a:t>
            </a:r>
            <a:r>
              <a:rPr lang="en-US" sz="1102" dirty="0">
                <a:latin typeface="Times New Roman" panose="02020603050405020304" pitchFamily="18" charset="0"/>
                <a:cs typeface="Times New Roman" panose="02020603050405020304" pitchFamily="18" charset="0"/>
              </a:rPr>
              <a:t> </a:t>
            </a:r>
            <a:r>
              <a:rPr lang="en-US" sz="1102" dirty="0" err="1">
                <a:latin typeface="Times New Roman" panose="02020603050405020304" pitchFamily="18" charset="0"/>
                <a:cs typeface="Times New Roman" panose="02020603050405020304" pitchFamily="18" charset="0"/>
              </a:rPr>
              <a:t>Chem</a:t>
            </a:r>
            <a:r>
              <a:rPr lang="en-US" sz="1102" dirty="0">
                <a:latin typeface="Times New Roman" panose="02020603050405020304" pitchFamily="18" charset="0"/>
                <a:cs typeface="Times New Roman" panose="02020603050405020304" pitchFamily="18" charset="0"/>
              </a:rPr>
              <a:t> Res</a:t>
            </a:r>
          </a:p>
          <a:p>
            <a:pPr marL="93588" indent="0" algn="just">
              <a:buNone/>
            </a:pPr>
            <a:r>
              <a:rPr lang="en-US" sz="1102" dirty="0">
                <a:latin typeface="Times New Roman" panose="02020603050405020304" pitchFamily="18" charset="0"/>
                <a:cs typeface="Times New Roman" panose="02020603050405020304" pitchFamily="18" charset="0"/>
              </a:rPr>
              <a:t>    2005;44(21):8113–9.</a:t>
            </a:r>
          </a:p>
          <a:p>
            <a:pPr marL="93588" indent="0" algn="just">
              <a:buNone/>
            </a:pPr>
            <a:r>
              <a:rPr lang="en-US" sz="1102" dirty="0">
                <a:latin typeface="Times New Roman" panose="02020603050405020304" pitchFamily="18" charset="0"/>
                <a:cs typeface="Times New Roman" panose="02020603050405020304" pitchFamily="18" charset="0"/>
              </a:rPr>
              <a:t>[17] Shukla R, </a:t>
            </a:r>
            <a:r>
              <a:rPr lang="en-US" sz="1102" dirty="0" err="1">
                <a:latin typeface="Times New Roman" panose="02020603050405020304" pitchFamily="18" charset="0"/>
                <a:cs typeface="Times New Roman" panose="02020603050405020304" pitchFamily="18" charset="0"/>
              </a:rPr>
              <a:t>Ranjith</a:t>
            </a:r>
            <a:r>
              <a:rPr lang="en-US" sz="1102" dirty="0">
                <a:latin typeface="Times New Roman" panose="02020603050405020304" pitchFamily="18" charset="0"/>
                <a:cs typeface="Times New Roman" panose="02020603050405020304" pitchFamily="18" charset="0"/>
              </a:rPr>
              <a:t> P, </a:t>
            </a:r>
            <a:r>
              <a:rPr lang="en-US" sz="1102" dirty="0" err="1">
                <a:latin typeface="Times New Roman" panose="02020603050405020304" pitchFamily="18" charset="0"/>
                <a:cs typeface="Times New Roman" panose="02020603050405020304" pitchFamily="18" charset="0"/>
              </a:rPr>
              <a:t>Haque</a:t>
            </a:r>
            <a:r>
              <a:rPr lang="en-US" sz="1102" dirty="0">
                <a:latin typeface="Times New Roman" panose="02020603050405020304" pitchFamily="18" charset="0"/>
                <a:cs typeface="Times New Roman" panose="02020603050405020304" pitchFamily="18" charset="0"/>
              </a:rPr>
              <a:t> A, Choi X. A review of studies on CO2 sequestration and </a:t>
            </a:r>
            <a:r>
              <a:rPr lang="en-US" sz="1102" dirty="0" err="1">
                <a:latin typeface="Times New Roman" panose="02020603050405020304" pitchFamily="18" charset="0"/>
                <a:cs typeface="Times New Roman" panose="02020603050405020304" pitchFamily="18" charset="0"/>
              </a:rPr>
              <a:t>caprock</a:t>
            </a:r>
            <a:r>
              <a:rPr lang="en-US" sz="1102" dirty="0">
                <a:latin typeface="Times New Roman" panose="02020603050405020304" pitchFamily="18" charset="0"/>
                <a:cs typeface="Times New Roman" panose="02020603050405020304" pitchFamily="18" charset="0"/>
              </a:rPr>
              <a:t> integrity. Fuel 2010;89(10):2651–64.</a:t>
            </a:r>
          </a:p>
          <a:p>
            <a:pPr marL="93588" indent="0" algn="just">
              <a:buNone/>
            </a:pPr>
            <a:r>
              <a:rPr lang="en-US" sz="1102" dirty="0">
                <a:latin typeface="Times New Roman" panose="02020603050405020304" pitchFamily="18" charset="0"/>
                <a:cs typeface="Times New Roman" panose="02020603050405020304" pitchFamily="18" charset="0"/>
              </a:rPr>
              <a:t>[18] </a:t>
            </a:r>
            <a:r>
              <a:rPr lang="en-US" sz="1102" dirty="0" err="1">
                <a:latin typeface="Times New Roman" panose="02020603050405020304" pitchFamily="18" charset="0"/>
                <a:cs typeface="Times New Roman" panose="02020603050405020304" pitchFamily="18" charset="0"/>
              </a:rPr>
              <a:t>Bredesen</a:t>
            </a:r>
            <a:r>
              <a:rPr lang="en-US" sz="1102" dirty="0">
                <a:latin typeface="Times New Roman" panose="02020603050405020304" pitchFamily="18" charset="0"/>
                <a:cs typeface="Times New Roman" panose="02020603050405020304" pitchFamily="18" charset="0"/>
              </a:rPr>
              <a:t> R, </a:t>
            </a:r>
            <a:r>
              <a:rPr lang="en-US" sz="1102" dirty="0" err="1">
                <a:latin typeface="Times New Roman" panose="02020603050405020304" pitchFamily="18" charset="0"/>
                <a:cs typeface="Times New Roman" panose="02020603050405020304" pitchFamily="18" charset="0"/>
              </a:rPr>
              <a:t>Jordal</a:t>
            </a:r>
            <a:r>
              <a:rPr lang="en-US" sz="1102" dirty="0">
                <a:latin typeface="Times New Roman" panose="02020603050405020304" pitchFamily="18" charset="0"/>
                <a:cs typeface="Times New Roman" panose="02020603050405020304" pitchFamily="18" charset="0"/>
              </a:rPr>
              <a:t> K, </a:t>
            </a:r>
            <a:r>
              <a:rPr lang="en-US" sz="1102" dirty="0" err="1">
                <a:latin typeface="Times New Roman" panose="02020603050405020304" pitchFamily="18" charset="0"/>
                <a:cs typeface="Times New Roman" panose="02020603050405020304" pitchFamily="18" charset="0"/>
              </a:rPr>
              <a:t>Bolland</a:t>
            </a:r>
            <a:r>
              <a:rPr lang="en-US" sz="1102" dirty="0">
                <a:latin typeface="Times New Roman" panose="02020603050405020304" pitchFamily="18" charset="0"/>
                <a:cs typeface="Times New Roman" panose="02020603050405020304" pitchFamily="18" charset="0"/>
              </a:rPr>
              <a:t> O. High-temperature membranes in power generation with CO2 capture. </a:t>
            </a:r>
            <a:r>
              <a:rPr lang="en-US" sz="1102" dirty="0" err="1">
                <a:latin typeface="Times New Roman" panose="02020603050405020304" pitchFamily="18" charset="0"/>
                <a:cs typeface="Times New Roman" panose="02020603050405020304" pitchFamily="18" charset="0"/>
              </a:rPr>
              <a:t>Chem</a:t>
            </a:r>
            <a:r>
              <a:rPr lang="en-US" sz="1102" dirty="0">
                <a:latin typeface="Times New Roman" panose="02020603050405020304" pitchFamily="18" charset="0"/>
                <a:cs typeface="Times New Roman" panose="02020603050405020304" pitchFamily="18" charset="0"/>
              </a:rPr>
              <a:t> </a:t>
            </a:r>
            <a:r>
              <a:rPr lang="en-US" sz="1102" dirty="0" err="1">
                <a:latin typeface="Times New Roman" panose="02020603050405020304" pitchFamily="18" charset="0"/>
                <a:cs typeface="Times New Roman" panose="02020603050405020304" pitchFamily="18" charset="0"/>
              </a:rPr>
              <a:t>Eng</a:t>
            </a:r>
            <a:r>
              <a:rPr lang="en-US" sz="1102" dirty="0">
                <a:latin typeface="Times New Roman" panose="02020603050405020304" pitchFamily="18" charset="0"/>
                <a:cs typeface="Times New Roman" panose="02020603050405020304" pitchFamily="18" charset="0"/>
              </a:rPr>
              <a:t> Process 2004;43(9):1129–58.</a:t>
            </a:r>
          </a:p>
          <a:p>
            <a:pPr marL="93588" indent="0" algn="just">
              <a:buNone/>
            </a:pPr>
            <a:r>
              <a:rPr lang="en-US" sz="1102" dirty="0">
                <a:latin typeface="Times New Roman" panose="02020603050405020304" pitchFamily="18" charset="0"/>
                <a:cs typeface="Times New Roman" panose="02020603050405020304" pitchFamily="18" charset="0"/>
              </a:rPr>
              <a:t>[19] </a:t>
            </a:r>
            <a:r>
              <a:rPr lang="en-US" sz="1102" dirty="0" err="1">
                <a:latin typeface="Times New Roman" panose="02020603050405020304" pitchFamily="18" charset="0"/>
                <a:cs typeface="Times New Roman" panose="02020603050405020304" pitchFamily="18" charset="0"/>
              </a:rPr>
              <a:t>Barelli</a:t>
            </a:r>
            <a:r>
              <a:rPr lang="en-US" sz="1102" dirty="0">
                <a:latin typeface="Times New Roman" panose="02020603050405020304" pitchFamily="18" charset="0"/>
                <a:cs typeface="Times New Roman" panose="02020603050405020304" pitchFamily="18" charset="0"/>
              </a:rPr>
              <a:t> L, </a:t>
            </a:r>
            <a:r>
              <a:rPr lang="en-US" sz="1102" dirty="0" err="1">
                <a:latin typeface="Times New Roman" panose="02020603050405020304" pitchFamily="18" charset="0"/>
                <a:cs typeface="Times New Roman" panose="02020603050405020304" pitchFamily="18" charset="0"/>
              </a:rPr>
              <a:t>Bidini</a:t>
            </a:r>
            <a:r>
              <a:rPr lang="en-US" sz="1102" dirty="0">
                <a:latin typeface="Times New Roman" panose="02020603050405020304" pitchFamily="18" charset="0"/>
                <a:cs typeface="Times New Roman" panose="02020603050405020304" pitchFamily="18" charset="0"/>
              </a:rPr>
              <a:t> G, </a:t>
            </a:r>
            <a:r>
              <a:rPr lang="en-US" sz="1102" dirty="0" err="1">
                <a:latin typeface="Times New Roman" panose="02020603050405020304" pitchFamily="18" charset="0"/>
                <a:cs typeface="Times New Roman" panose="02020603050405020304" pitchFamily="18" charset="0"/>
              </a:rPr>
              <a:t>Gallorini</a:t>
            </a:r>
            <a:r>
              <a:rPr lang="en-US" sz="1102" dirty="0">
                <a:latin typeface="Times New Roman" panose="02020603050405020304" pitchFamily="18" charset="0"/>
                <a:cs typeface="Times New Roman" panose="02020603050405020304" pitchFamily="18" charset="0"/>
              </a:rPr>
              <a:t> F, </a:t>
            </a:r>
            <a:r>
              <a:rPr lang="en-US" sz="1102" dirty="0" err="1">
                <a:latin typeface="Times New Roman" panose="02020603050405020304" pitchFamily="18" charset="0"/>
                <a:cs typeface="Times New Roman" panose="02020603050405020304" pitchFamily="18" charset="0"/>
              </a:rPr>
              <a:t>Servili</a:t>
            </a:r>
            <a:r>
              <a:rPr lang="en-US" sz="1102" dirty="0">
                <a:latin typeface="Times New Roman" panose="02020603050405020304" pitchFamily="18" charset="0"/>
                <a:cs typeface="Times New Roman" panose="02020603050405020304" pitchFamily="18" charset="0"/>
              </a:rPr>
              <a:t> S. Hydrogen production through sorption-enhanced steam methane reforming and membrane technology: a review. Energy 2008;33(4):554–70.</a:t>
            </a:r>
          </a:p>
          <a:p>
            <a:pPr marL="93588" indent="0" algn="just">
              <a:buNone/>
            </a:pPr>
            <a:r>
              <a:rPr lang="en-US" sz="1102" dirty="0">
                <a:latin typeface="Times New Roman" panose="02020603050405020304" pitchFamily="18" charset="0"/>
                <a:cs typeface="Times New Roman" panose="02020603050405020304" pitchFamily="18" charset="0"/>
              </a:rPr>
              <a:t>[20] </a:t>
            </a:r>
          </a:p>
        </p:txBody>
      </p:sp>
      <p:sp>
        <p:nvSpPr>
          <p:cNvPr id="4" name="Slide Number Placeholder 3"/>
          <p:cNvSpPr>
            <a:spLocks noGrp="1"/>
          </p:cNvSpPr>
          <p:nvPr>
            <p:ph type="sldNum" sz="quarter" idx="12"/>
          </p:nvPr>
        </p:nvSpPr>
        <p:spPr/>
        <p:txBody>
          <a:bodyPr/>
          <a:lstStyle/>
          <a:p>
            <a:fld id="{3F3476E6-54EB-4A4F-B640-345EC6B01BCA}" type="slidenum">
              <a:rPr lang="en-US" smtClean="0"/>
              <a:pPr/>
              <a:t>46</a:t>
            </a:fld>
            <a:endParaRPr lang="en-US"/>
          </a:p>
        </p:txBody>
      </p:sp>
    </p:spTree>
    <p:extLst>
      <p:ext uri="{BB962C8B-B14F-4D97-AF65-F5344CB8AC3E}">
        <p14:creationId xmlns:p14="http://schemas.microsoft.com/office/powerpoint/2010/main" val="13434872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597"/>
            <a:ext cx="7199313" cy="5399484"/>
          </a:xfrm>
        </p:spPr>
      </p:pic>
      <p:sp>
        <p:nvSpPr>
          <p:cNvPr id="2" name="Slide Number Placeholder 1"/>
          <p:cNvSpPr>
            <a:spLocks noGrp="1"/>
          </p:cNvSpPr>
          <p:nvPr>
            <p:ph type="sldNum" sz="quarter" idx="12"/>
          </p:nvPr>
        </p:nvSpPr>
        <p:spPr/>
        <p:txBody>
          <a:bodyPr/>
          <a:lstStyle/>
          <a:p>
            <a:fld id="{3F3476E6-54EB-4A4F-B640-345EC6B01BCA}" type="slidenum">
              <a:rPr lang="en-US" smtClean="0"/>
              <a:pPr/>
              <a:t>47</a:t>
            </a:fld>
            <a:endParaRPr lang="en-US"/>
          </a:p>
        </p:txBody>
      </p:sp>
    </p:spTree>
    <p:extLst>
      <p:ext uri="{BB962C8B-B14F-4D97-AF65-F5344CB8AC3E}">
        <p14:creationId xmlns:p14="http://schemas.microsoft.com/office/powerpoint/2010/main" val="23912180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595"/>
            <a:ext cx="7199313" cy="5399484"/>
          </a:xfrm>
        </p:spPr>
      </p:pic>
      <p:sp>
        <p:nvSpPr>
          <p:cNvPr id="2" name="Slide Number Placeholder 1"/>
          <p:cNvSpPr>
            <a:spLocks noGrp="1"/>
          </p:cNvSpPr>
          <p:nvPr>
            <p:ph type="sldNum" sz="quarter" idx="12"/>
          </p:nvPr>
        </p:nvSpPr>
        <p:spPr/>
        <p:txBody>
          <a:bodyPr/>
          <a:lstStyle/>
          <a:p>
            <a:fld id="{3F3476E6-54EB-4A4F-B640-345EC6B01BCA}" type="slidenum">
              <a:rPr lang="en-US" smtClean="0"/>
              <a:pPr/>
              <a:t>48</a:t>
            </a:fld>
            <a:endParaRPr lang="en-US"/>
          </a:p>
        </p:txBody>
      </p:sp>
    </p:spTree>
    <p:extLst>
      <p:ext uri="{BB962C8B-B14F-4D97-AF65-F5344CB8AC3E}">
        <p14:creationId xmlns:p14="http://schemas.microsoft.com/office/powerpoint/2010/main" val="35531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07950"/>
            <a:ext cx="7199313" cy="5208588"/>
          </a:xfrm>
        </p:spPr>
      </p:pic>
      <p:sp>
        <p:nvSpPr>
          <p:cNvPr id="4" name="Slide Number Placeholder 3"/>
          <p:cNvSpPr>
            <a:spLocks noGrp="1"/>
          </p:cNvSpPr>
          <p:nvPr>
            <p:ph type="sldNum" sz="quarter" idx="12"/>
          </p:nvPr>
        </p:nvSpPr>
        <p:spPr/>
        <p:txBody>
          <a:bodyPr/>
          <a:lstStyle/>
          <a:p>
            <a:fld id="{3F3476E6-54EB-4A4F-B640-345EC6B01BCA}" type="slidenum">
              <a:rPr lang="en-US" smtClean="0"/>
              <a:pPr/>
              <a:t>5</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199311" cy="54006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813"/>
            <a:ext cx="7199311" cy="537686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
            <a:ext cx="7199312" cy="540067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126"/>
            <a:ext cx="7199311" cy="540080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127"/>
            <a:ext cx="7199312" cy="5400802"/>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0"/>
            <a:ext cx="7199313" cy="5400675"/>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253"/>
            <a:ext cx="7199310" cy="5400928"/>
          </a:xfrm>
          <a:prstGeom prst="rect">
            <a:avLst/>
          </a:prstGeom>
        </p:spPr>
      </p:pic>
    </p:spTree>
    <p:extLst>
      <p:ext uri="{BB962C8B-B14F-4D97-AF65-F5344CB8AC3E}">
        <p14:creationId xmlns:p14="http://schemas.microsoft.com/office/powerpoint/2010/main" val="6127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stretch>
            <a:fillRect/>
          </a:stretch>
        </p:blipFill>
        <p:spPr>
          <a:xfrm>
            <a:off x="-1" y="597"/>
            <a:ext cx="7199313" cy="5477738"/>
          </a:xfrm>
          <a:prstGeom prst="rect">
            <a:avLst/>
          </a:prstGeom>
        </p:spPr>
      </p:pic>
      <p:sp>
        <p:nvSpPr>
          <p:cNvPr id="4" name="Slide Number Placeholder 3"/>
          <p:cNvSpPr>
            <a:spLocks noGrp="1"/>
          </p:cNvSpPr>
          <p:nvPr>
            <p:ph type="sldNum" sz="quarter" idx="12"/>
          </p:nvPr>
        </p:nvSpPr>
        <p:spPr/>
        <p:txBody>
          <a:bodyPr/>
          <a:lstStyle/>
          <a:p>
            <a:fld id="{3F3476E6-54EB-4A4F-B640-345EC6B01BCA}" type="slidenum">
              <a:rPr lang="en-US" smtClean="0"/>
              <a:pPr/>
              <a:t>6</a:t>
            </a:fld>
            <a:endParaRPr lang="en-US"/>
          </a:p>
        </p:txBody>
      </p:sp>
    </p:spTree>
    <p:extLst>
      <p:ext uri="{BB962C8B-B14F-4D97-AF65-F5344CB8AC3E}">
        <p14:creationId xmlns:p14="http://schemas.microsoft.com/office/powerpoint/2010/main" val="468466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2050" name="Picture 2" descr="C:\Users\faranak\Desktop\seminar\Countries_by_carbon_dioxide_emissions_world_map_deobfuscated.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 y="595"/>
            <a:ext cx="7199313" cy="539948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3F3476E6-54EB-4A4F-B640-345EC6B01BCA}" type="slidenum">
              <a:rPr lang="en-US" smtClean="0"/>
              <a:pPr/>
              <a:t>7</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9819" y="3039963"/>
            <a:ext cx="3199294" cy="1949570"/>
          </a:xfrm>
          <a:prstGeom prst="rect">
            <a:avLst/>
          </a:prstGeom>
        </p:spPr>
      </p:pic>
    </p:spTree>
    <p:extLst>
      <p:ext uri="{BB962C8B-B14F-4D97-AF65-F5344CB8AC3E}">
        <p14:creationId xmlns:p14="http://schemas.microsoft.com/office/powerpoint/2010/main" val="219983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59286504"/>
              </p:ext>
            </p:extLst>
          </p:nvPr>
        </p:nvGraphicFramePr>
        <p:xfrm>
          <a:off x="1" y="592"/>
          <a:ext cx="5640631" cy="5399495"/>
        </p:xfrm>
        <a:graphic>
          <a:graphicData uri="http://schemas.openxmlformats.org/drawingml/2006/table">
            <a:tbl>
              <a:tblPr firstRow="1" firstCol="1" bandRow="1">
                <a:tableStyleId>{5C22544A-7EE6-4342-B048-85BDC9FD1C3A}</a:tableStyleId>
              </a:tblPr>
              <a:tblGrid>
                <a:gridCol w="1373864"/>
                <a:gridCol w="1519039"/>
                <a:gridCol w="1373864"/>
                <a:gridCol w="1373864"/>
              </a:tblGrid>
              <a:tr h="707335">
                <a:tc>
                  <a:txBody>
                    <a:bodyPr/>
                    <a:lstStyle/>
                    <a:p>
                      <a:pPr algn="ctr">
                        <a:lnSpc>
                          <a:spcPct val="115000"/>
                        </a:lnSpc>
                        <a:spcAft>
                          <a:spcPts val="0"/>
                        </a:spcAft>
                      </a:pPr>
                      <a:r>
                        <a:rPr lang="en-US" sz="1200" b="1" dirty="0">
                          <a:solidFill>
                            <a:schemeClr val="tx1"/>
                          </a:solidFill>
                          <a:effectLst/>
                          <a:latin typeface="Times New Roman" panose="02020603050405020304" pitchFamily="18" charset="0"/>
                          <a:cs typeface="Times New Roman" panose="02020603050405020304" pitchFamily="18" charset="0"/>
                        </a:rPr>
                        <a:t>Country</a:t>
                      </a:r>
                      <a:endParaRPr lang="en-US" sz="1200" b="1" dirty="0">
                        <a:solidFill>
                          <a:schemeClr val="tx1"/>
                        </a:solidFill>
                        <a:effectLst/>
                        <a:latin typeface="Times New Roman" panose="02020603050405020304" pitchFamily="18" charset="0"/>
                        <a:ea typeface="Calibri"/>
                        <a:cs typeface="Times New Roman" panose="02020603050405020304" pitchFamily="18" charset="0"/>
                      </a:endParaRPr>
                    </a:p>
                  </a:txBody>
                  <a:tcPr marL="53995" marR="53995" marT="0" marB="0"/>
                </a:tc>
                <a:tc>
                  <a:txBody>
                    <a:bodyPr/>
                    <a:lstStyle/>
                    <a:p>
                      <a:pPr algn="ctr">
                        <a:lnSpc>
                          <a:spcPct val="115000"/>
                        </a:lnSpc>
                        <a:spcAft>
                          <a:spcPts val="0"/>
                        </a:spcAft>
                      </a:pPr>
                      <a:r>
                        <a:rPr lang="en-US" sz="1200" b="1" dirty="0">
                          <a:solidFill>
                            <a:schemeClr val="tx1"/>
                          </a:solidFill>
                          <a:effectLst/>
                          <a:latin typeface="Times New Roman" panose="02020603050405020304" pitchFamily="18" charset="0"/>
                          <a:cs typeface="Times New Roman" panose="02020603050405020304" pitchFamily="18" charset="0"/>
                        </a:rPr>
                        <a:t>Annual CO2 emission</a:t>
                      </a:r>
                    </a:p>
                    <a:p>
                      <a:pPr algn="ctr">
                        <a:lnSpc>
                          <a:spcPct val="115000"/>
                        </a:lnSpc>
                        <a:spcAft>
                          <a:spcPts val="0"/>
                        </a:spcAft>
                      </a:pPr>
                      <a:r>
                        <a:rPr lang="en-US" sz="1200" b="1" dirty="0">
                          <a:solidFill>
                            <a:schemeClr val="tx1"/>
                          </a:solidFill>
                          <a:effectLst/>
                          <a:latin typeface="Times New Roman" panose="02020603050405020304" pitchFamily="18" charset="0"/>
                          <a:cs typeface="Times New Roman" panose="02020603050405020304" pitchFamily="18" charset="0"/>
                        </a:rPr>
                        <a:t>(in thousands of tons)</a:t>
                      </a:r>
                      <a:endParaRPr lang="en-US" sz="1200" b="1" dirty="0">
                        <a:solidFill>
                          <a:schemeClr val="tx1"/>
                        </a:solidFill>
                        <a:effectLst/>
                        <a:latin typeface="Times New Roman" panose="02020603050405020304" pitchFamily="18" charset="0"/>
                        <a:ea typeface="Calibri"/>
                        <a:cs typeface="Times New Roman" panose="02020603050405020304" pitchFamily="18" charset="0"/>
                      </a:endParaRPr>
                    </a:p>
                  </a:txBody>
                  <a:tcPr marL="53995" marR="53995" marT="0" marB="0"/>
                </a:tc>
                <a:tc>
                  <a:txBody>
                    <a:bodyPr/>
                    <a:lstStyle/>
                    <a:p>
                      <a:pPr algn="ctr">
                        <a:lnSpc>
                          <a:spcPct val="115000"/>
                        </a:lnSpc>
                        <a:spcAft>
                          <a:spcPts val="0"/>
                        </a:spcAft>
                      </a:pPr>
                      <a:r>
                        <a:rPr lang="en-US" sz="1200" b="1" dirty="0">
                          <a:solidFill>
                            <a:schemeClr val="tx1"/>
                          </a:solidFill>
                          <a:effectLst/>
                          <a:latin typeface="Times New Roman" panose="02020603050405020304" pitchFamily="18" charset="0"/>
                          <a:cs typeface="Times New Roman" panose="02020603050405020304" pitchFamily="18" charset="0"/>
                        </a:rPr>
                        <a:t>% of world emission</a:t>
                      </a:r>
                      <a:endParaRPr lang="en-US" sz="1200" b="1" dirty="0">
                        <a:solidFill>
                          <a:schemeClr val="tx1"/>
                        </a:solidFill>
                        <a:effectLst/>
                        <a:latin typeface="Times New Roman" panose="02020603050405020304" pitchFamily="18" charset="0"/>
                        <a:ea typeface="Calibri"/>
                        <a:cs typeface="Times New Roman" panose="02020603050405020304" pitchFamily="18" charset="0"/>
                      </a:endParaRPr>
                    </a:p>
                  </a:txBody>
                  <a:tcPr marL="53995" marR="53995" marT="0" marB="0"/>
                </a:tc>
                <a:tc>
                  <a:txBody>
                    <a:bodyPr/>
                    <a:lstStyle/>
                    <a:p>
                      <a:pPr algn="ctr">
                        <a:lnSpc>
                          <a:spcPct val="115000"/>
                        </a:lnSpc>
                        <a:spcAft>
                          <a:spcPts val="0"/>
                        </a:spcAft>
                      </a:pPr>
                      <a:r>
                        <a:rPr lang="en-US" sz="1200" b="1" dirty="0">
                          <a:solidFill>
                            <a:schemeClr val="tx1"/>
                          </a:solidFill>
                          <a:effectLst/>
                          <a:latin typeface="Times New Roman" panose="02020603050405020304" pitchFamily="18" charset="0"/>
                          <a:cs typeface="Times New Roman" panose="02020603050405020304" pitchFamily="18" charset="0"/>
                        </a:rPr>
                        <a:t>reference</a:t>
                      </a:r>
                    </a:p>
                    <a:p>
                      <a:pPr algn="ctr">
                        <a:lnSpc>
                          <a:spcPct val="115000"/>
                        </a:lnSpc>
                        <a:spcAft>
                          <a:spcPts val="0"/>
                        </a:spcAft>
                      </a:pPr>
                      <a:r>
                        <a:rPr lang="en-US" sz="1200" b="1" dirty="0">
                          <a:solidFill>
                            <a:schemeClr val="tx1"/>
                          </a:solidFill>
                          <a:effectLst/>
                          <a:latin typeface="Times New Roman" panose="02020603050405020304" pitchFamily="18" charset="0"/>
                          <a:cs typeface="Times New Roman" panose="02020603050405020304" pitchFamily="18" charset="0"/>
                        </a:rPr>
                        <a:t> </a:t>
                      </a:r>
                      <a:endParaRPr lang="en-US" sz="1200" b="1" dirty="0">
                        <a:solidFill>
                          <a:schemeClr val="tx1"/>
                        </a:solidFill>
                        <a:effectLst/>
                        <a:latin typeface="Times New Roman" panose="02020603050405020304" pitchFamily="18" charset="0"/>
                        <a:ea typeface="Calibri"/>
                        <a:cs typeface="Times New Roman" panose="02020603050405020304" pitchFamily="18" charset="0"/>
                      </a:endParaRPr>
                    </a:p>
                  </a:txBody>
                  <a:tcPr marL="53995" marR="53995" marT="0" marB="0"/>
                </a:tc>
              </a:tr>
              <a:tr h="342988">
                <a:tc>
                  <a:txBody>
                    <a:bodyPr/>
                    <a:lstStyle/>
                    <a:p>
                      <a:pPr algn="ctr">
                        <a:lnSpc>
                          <a:spcPct val="115000"/>
                        </a:lnSpc>
                        <a:spcAft>
                          <a:spcPts val="0"/>
                        </a:spcAft>
                      </a:pPr>
                      <a:r>
                        <a:rPr lang="en-US" sz="1200" b="1" dirty="0">
                          <a:solidFill>
                            <a:schemeClr val="tx1"/>
                          </a:solidFill>
                          <a:effectLst/>
                          <a:latin typeface="Times New Roman" panose="02020603050405020304" pitchFamily="18" charset="0"/>
                          <a:cs typeface="Times New Roman" panose="02020603050405020304" pitchFamily="18" charset="0"/>
                        </a:rPr>
                        <a:t>World</a:t>
                      </a:r>
                      <a:endParaRPr lang="en-US" sz="1200" b="1" dirty="0">
                        <a:solidFill>
                          <a:schemeClr val="tx1"/>
                        </a:solidFill>
                        <a:effectLst/>
                        <a:latin typeface="Times New Roman" panose="02020603050405020304" pitchFamily="18" charset="0"/>
                        <a:ea typeface="Calibri"/>
                        <a:cs typeface="Times New Roman" panose="02020603050405020304" pitchFamily="18" charset="0"/>
                      </a:endParaRPr>
                    </a:p>
                  </a:txBody>
                  <a:tcPr marL="53995" marR="53995" marT="0" marB="0"/>
                </a:tc>
                <a:tc>
                  <a:txBody>
                    <a:bodyPr/>
                    <a:lstStyle/>
                    <a:p>
                      <a:pPr algn="ctr">
                        <a:lnSpc>
                          <a:spcPct val="115000"/>
                        </a:lnSpc>
                        <a:spcAft>
                          <a:spcPts val="0"/>
                        </a:spcAft>
                      </a:pPr>
                      <a:r>
                        <a:rPr lang="en-US" sz="1200" b="1" dirty="0">
                          <a:effectLst/>
                          <a:latin typeface="Times New Roman" panose="02020603050405020304" pitchFamily="18" charset="0"/>
                          <a:cs typeface="Times New Roman" panose="02020603050405020304" pitchFamily="18" charset="0"/>
                        </a:rPr>
                        <a:t>29,888,121</a:t>
                      </a:r>
                      <a:endParaRPr lang="en-US" sz="1200" b="1" dirty="0">
                        <a:effectLst/>
                        <a:latin typeface="Times New Roman" panose="02020603050405020304" pitchFamily="18" charset="0"/>
                        <a:ea typeface="Calibri"/>
                        <a:cs typeface="Times New Roman" panose="02020603050405020304" pitchFamily="18" charset="0"/>
                      </a:endParaRPr>
                    </a:p>
                  </a:txBody>
                  <a:tcPr marL="53995" marR="53995" marT="0" marB="0"/>
                </a:tc>
                <a:tc>
                  <a:txBody>
                    <a:bodyPr/>
                    <a:lstStyle/>
                    <a:p>
                      <a:pPr algn="ctr">
                        <a:lnSpc>
                          <a:spcPct val="115000"/>
                        </a:lnSpc>
                        <a:spcAft>
                          <a:spcPts val="0"/>
                        </a:spcAft>
                      </a:pPr>
                      <a:r>
                        <a:rPr lang="en-US" sz="1200" b="1">
                          <a:effectLst/>
                          <a:latin typeface="Times New Roman" panose="02020603050405020304" pitchFamily="18" charset="0"/>
                          <a:cs typeface="Times New Roman" panose="02020603050405020304" pitchFamily="18" charset="0"/>
                        </a:rPr>
                        <a:t>100%</a:t>
                      </a:r>
                      <a:endParaRPr lang="en-US" sz="1200" b="1">
                        <a:effectLst/>
                        <a:latin typeface="Times New Roman" panose="02020603050405020304" pitchFamily="18" charset="0"/>
                        <a:ea typeface="Calibri"/>
                        <a:cs typeface="Times New Roman" panose="02020603050405020304" pitchFamily="18" charset="0"/>
                      </a:endParaRPr>
                    </a:p>
                  </a:txBody>
                  <a:tcPr marL="53995" marR="53995" marT="0" marB="0"/>
                </a:tc>
                <a:tc>
                  <a:txBody>
                    <a:bodyPr/>
                    <a:lstStyle/>
                    <a:p>
                      <a:pPr algn="ctr">
                        <a:lnSpc>
                          <a:spcPct val="115000"/>
                        </a:lnSpc>
                        <a:spcAft>
                          <a:spcPts val="0"/>
                        </a:spcAft>
                      </a:pPr>
                      <a:r>
                        <a:rPr lang="en-US" sz="1200" b="1" dirty="0">
                          <a:effectLst/>
                          <a:latin typeface="Times New Roman" panose="02020603050405020304" pitchFamily="18" charset="0"/>
                          <a:cs typeface="Times New Roman" panose="02020603050405020304" pitchFamily="18" charset="0"/>
                        </a:rPr>
                        <a:t>UN</a:t>
                      </a:r>
                      <a:endParaRPr lang="en-US" sz="1200" b="1" dirty="0">
                        <a:effectLst/>
                        <a:latin typeface="Times New Roman" panose="02020603050405020304" pitchFamily="18" charset="0"/>
                        <a:ea typeface="Calibri"/>
                        <a:cs typeface="Times New Roman" panose="02020603050405020304" pitchFamily="18" charset="0"/>
                      </a:endParaRPr>
                    </a:p>
                  </a:txBody>
                  <a:tcPr marL="53995" marR="53995" marT="0" marB="0"/>
                </a:tc>
              </a:tr>
              <a:tr h="342988">
                <a:tc>
                  <a:txBody>
                    <a:bodyPr/>
                    <a:lstStyle/>
                    <a:p>
                      <a:pPr algn="ctr">
                        <a:lnSpc>
                          <a:spcPct val="115000"/>
                        </a:lnSpc>
                        <a:spcAft>
                          <a:spcPts val="0"/>
                        </a:spcAft>
                      </a:pPr>
                      <a:r>
                        <a:rPr lang="en-US" sz="1200" b="1" dirty="0">
                          <a:solidFill>
                            <a:schemeClr val="tx1"/>
                          </a:solidFill>
                          <a:effectLst/>
                          <a:latin typeface="Times New Roman" panose="02020603050405020304" pitchFamily="18" charset="0"/>
                          <a:cs typeface="Times New Roman" panose="02020603050405020304" pitchFamily="18" charset="0"/>
                        </a:rPr>
                        <a:t>China</a:t>
                      </a:r>
                      <a:endParaRPr lang="en-US" sz="1200" b="1" dirty="0">
                        <a:solidFill>
                          <a:schemeClr val="tx1"/>
                        </a:solidFill>
                        <a:effectLst/>
                        <a:latin typeface="Times New Roman" panose="02020603050405020304" pitchFamily="18" charset="0"/>
                        <a:ea typeface="Calibri"/>
                        <a:cs typeface="Times New Roman" panose="02020603050405020304" pitchFamily="18" charset="0"/>
                      </a:endParaRPr>
                    </a:p>
                  </a:txBody>
                  <a:tcPr marL="53995" marR="53995" marT="0" marB="0"/>
                </a:tc>
                <a:tc>
                  <a:txBody>
                    <a:bodyPr/>
                    <a:lstStyle/>
                    <a:p>
                      <a:pPr algn="ctr">
                        <a:lnSpc>
                          <a:spcPct val="115000"/>
                        </a:lnSpc>
                        <a:spcAft>
                          <a:spcPts val="0"/>
                        </a:spcAft>
                      </a:pPr>
                      <a:r>
                        <a:rPr lang="en-US" sz="1200" b="1" dirty="0">
                          <a:effectLst/>
                          <a:latin typeface="Times New Roman" panose="02020603050405020304" pitchFamily="18" charset="0"/>
                          <a:cs typeface="Times New Roman" panose="02020603050405020304" pitchFamily="18" charset="0"/>
                        </a:rPr>
                        <a:t>7,031,916</a:t>
                      </a:r>
                      <a:endParaRPr lang="en-US" sz="1200" b="1" dirty="0">
                        <a:effectLst/>
                        <a:latin typeface="Times New Roman" panose="02020603050405020304" pitchFamily="18" charset="0"/>
                        <a:ea typeface="Calibri"/>
                        <a:cs typeface="Times New Roman" panose="02020603050405020304" pitchFamily="18" charset="0"/>
                      </a:endParaRPr>
                    </a:p>
                  </a:txBody>
                  <a:tcPr marL="53995" marR="53995" marT="0" marB="0"/>
                </a:tc>
                <a:tc>
                  <a:txBody>
                    <a:bodyPr/>
                    <a:lstStyle/>
                    <a:p>
                      <a:pPr algn="ctr">
                        <a:lnSpc>
                          <a:spcPct val="115000"/>
                        </a:lnSpc>
                        <a:spcAft>
                          <a:spcPts val="0"/>
                        </a:spcAft>
                      </a:pPr>
                      <a:r>
                        <a:rPr lang="en-US" sz="1200" b="1" dirty="0">
                          <a:effectLst/>
                          <a:latin typeface="Times New Roman" panose="02020603050405020304" pitchFamily="18" charset="0"/>
                          <a:cs typeface="Times New Roman" panose="02020603050405020304" pitchFamily="18" charset="0"/>
                        </a:rPr>
                        <a:t>23.5%</a:t>
                      </a:r>
                      <a:endParaRPr lang="en-US" sz="1200" b="1" dirty="0">
                        <a:effectLst/>
                        <a:latin typeface="Times New Roman" panose="02020603050405020304" pitchFamily="18" charset="0"/>
                        <a:ea typeface="Calibri"/>
                        <a:cs typeface="Times New Roman" panose="02020603050405020304" pitchFamily="18" charset="0"/>
                      </a:endParaRPr>
                    </a:p>
                  </a:txBody>
                  <a:tcPr marL="53995" marR="53995" marT="0" marB="0"/>
                </a:tc>
                <a:tc>
                  <a:txBody>
                    <a:bodyPr/>
                    <a:lstStyle/>
                    <a:p>
                      <a:pPr algn="ctr">
                        <a:lnSpc>
                          <a:spcPct val="115000"/>
                        </a:lnSpc>
                        <a:spcAft>
                          <a:spcPts val="0"/>
                        </a:spcAft>
                      </a:pPr>
                      <a:r>
                        <a:rPr lang="en-US" sz="1200" b="1">
                          <a:effectLst/>
                          <a:latin typeface="Times New Roman" panose="02020603050405020304" pitchFamily="18" charset="0"/>
                          <a:cs typeface="Times New Roman" panose="02020603050405020304" pitchFamily="18" charset="0"/>
                        </a:rPr>
                        <a:t>UN</a:t>
                      </a:r>
                      <a:endParaRPr lang="en-US" sz="1200" b="1">
                        <a:effectLst/>
                        <a:latin typeface="Times New Roman" panose="02020603050405020304" pitchFamily="18" charset="0"/>
                        <a:ea typeface="Calibri"/>
                        <a:cs typeface="Times New Roman" panose="02020603050405020304" pitchFamily="18" charset="0"/>
                      </a:endParaRPr>
                    </a:p>
                  </a:txBody>
                  <a:tcPr marL="53995" marR="53995" marT="0" marB="0"/>
                </a:tc>
              </a:tr>
              <a:tr h="342988">
                <a:tc>
                  <a:txBody>
                    <a:bodyPr/>
                    <a:lstStyle/>
                    <a:p>
                      <a:pPr algn="ctr">
                        <a:lnSpc>
                          <a:spcPct val="115000"/>
                        </a:lnSpc>
                        <a:spcAft>
                          <a:spcPts val="0"/>
                        </a:spcAft>
                      </a:pPr>
                      <a:r>
                        <a:rPr lang="en-US" sz="1200" b="1" dirty="0">
                          <a:solidFill>
                            <a:schemeClr val="tx1"/>
                          </a:solidFill>
                          <a:effectLst/>
                          <a:latin typeface="Times New Roman" panose="02020603050405020304" pitchFamily="18" charset="0"/>
                          <a:cs typeface="Times New Roman" panose="02020603050405020304" pitchFamily="18" charset="0"/>
                        </a:rPr>
                        <a:t>United states</a:t>
                      </a:r>
                      <a:endParaRPr lang="en-US" sz="1200" b="1" dirty="0">
                        <a:solidFill>
                          <a:schemeClr val="tx1"/>
                        </a:solidFill>
                        <a:effectLst/>
                        <a:latin typeface="Times New Roman" panose="02020603050405020304" pitchFamily="18" charset="0"/>
                        <a:ea typeface="Calibri"/>
                        <a:cs typeface="Times New Roman" panose="02020603050405020304" pitchFamily="18" charset="0"/>
                      </a:endParaRPr>
                    </a:p>
                  </a:txBody>
                  <a:tcPr marL="53995" marR="53995" marT="0" marB="0"/>
                </a:tc>
                <a:tc>
                  <a:txBody>
                    <a:bodyPr/>
                    <a:lstStyle/>
                    <a:p>
                      <a:pPr algn="ctr">
                        <a:lnSpc>
                          <a:spcPct val="115000"/>
                        </a:lnSpc>
                        <a:spcAft>
                          <a:spcPts val="0"/>
                        </a:spcAft>
                      </a:pPr>
                      <a:r>
                        <a:rPr lang="en-US" sz="1200" b="1">
                          <a:effectLst/>
                          <a:latin typeface="Times New Roman" panose="02020603050405020304" pitchFamily="18" charset="0"/>
                          <a:cs typeface="Times New Roman" panose="02020603050405020304" pitchFamily="18" charset="0"/>
                        </a:rPr>
                        <a:t>5,461,014</a:t>
                      </a:r>
                      <a:endParaRPr lang="en-US" sz="1200" b="1">
                        <a:effectLst/>
                        <a:latin typeface="Times New Roman" panose="02020603050405020304" pitchFamily="18" charset="0"/>
                        <a:ea typeface="Calibri"/>
                        <a:cs typeface="Times New Roman" panose="02020603050405020304" pitchFamily="18" charset="0"/>
                      </a:endParaRPr>
                    </a:p>
                  </a:txBody>
                  <a:tcPr marL="53995" marR="53995" marT="0" marB="0"/>
                </a:tc>
                <a:tc>
                  <a:txBody>
                    <a:bodyPr/>
                    <a:lstStyle/>
                    <a:p>
                      <a:pPr algn="ctr">
                        <a:lnSpc>
                          <a:spcPct val="115000"/>
                        </a:lnSpc>
                        <a:spcAft>
                          <a:spcPts val="0"/>
                        </a:spcAft>
                      </a:pPr>
                      <a:r>
                        <a:rPr lang="en-US" sz="1200" b="1" dirty="0">
                          <a:effectLst/>
                          <a:latin typeface="Times New Roman" panose="02020603050405020304" pitchFamily="18" charset="0"/>
                          <a:cs typeface="Times New Roman" panose="02020603050405020304" pitchFamily="18" charset="0"/>
                        </a:rPr>
                        <a:t>18.27%</a:t>
                      </a:r>
                      <a:endParaRPr lang="en-US" sz="1200" b="1" dirty="0">
                        <a:effectLst/>
                        <a:latin typeface="Times New Roman" panose="02020603050405020304" pitchFamily="18" charset="0"/>
                        <a:ea typeface="Calibri"/>
                        <a:cs typeface="Times New Roman" panose="02020603050405020304" pitchFamily="18" charset="0"/>
                      </a:endParaRPr>
                    </a:p>
                  </a:txBody>
                  <a:tcPr marL="53995" marR="53995" marT="0" marB="0"/>
                </a:tc>
                <a:tc>
                  <a:txBody>
                    <a:bodyPr/>
                    <a:lstStyle/>
                    <a:p>
                      <a:pPr algn="ctr">
                        <a:lnSpc>
                          <a:spcPct val="115000"/>
                        </a:lnSpc>
                        <a:spcAft>
                          <a:spcPts val="0"/>
                        </a:spcAft>
                      </a:pPr>
                      <a:r>
                        <a:rPr lang="en-US" sz="1200" b="1">
                          <a:effectLst/>
                          <a:latin typeface="Times New Roman" panose="02020603050405020304" pitchFamily="18" charset="0"/>
                          <a:cs typeface="Times New Roman" panose="02020603050405020304" pitchFamily="18" charset="0"/>
                        </a:rPr>
                        <a:t>UN</a:t>
                      </a:r>
                      <a:endParaRPr lang="en-US" sz="1200" b="1">
                        <a:effectLst/>
                        <a:latin typeface="Times New Roman" panose="02020603050405020304" pitchFamily="18" charset="0"/>
                        <a:ea typeface="Calibri"/>
                        <a:cs typeface="Times New Roman" panose="02020603050405020304" pitchFamily="18" charset="0"/>
                      </a:endParaRPr>
                    </a:p>
                  </a:txBody>
                  <a:tcPr marL="53995" marR="53995" marT="0" marB="0"/>
                </a:tc>
              </a:tr>
              <a:tr h="576304">
                <a:tc>
                  <a:txBody>
                    <a:bodyPr/>
                    <a:lstStyle/>
                    <a:p>
                      <a:pPr algn="ctr">
                        <a:lnSpc>
                          <a:spcPct val="115000"/>
                        </a:lnSpc>
                        <a:spcAft>
                          <a:spcPts val="0"/>
                        </a:spcAft>
                      </a:pPr>
                      <a:r>
                        <a:rPr lang="en-US" sz="1200" b="1" dirty="0">
                          <a:solidFill>
                            <a:schemeClr val="tx1"/>
                          </a:solidFill>
                          <a:effectLst/>
                          <a:latin typeface="Times New Roman" panose="02020603050405020304" pitchFamily="18" charset="0"/>
                          <a:cs typeface="Times New Roman" panose="02020603050405020304" pitchFamily="18" charset="0"/>
                        </a:rPr>
                        <a:t>European Union(27)</a:t>
                      </a:r>
                      <a:endParaRPr lang="en-US" sz="1200" b="1" dirty="0">
                        <a:solidFill>
                          <a:schemeClr val="tx1"/>
                        </a:solidFill>
                        <a:effectLst/>
                        <a:latin typeface="Times New Roman" panose="02020603050405020304" pitchFamily="18" charset="0"/>
                        <a:ea typeface="Calibri"/>
                        <a:cs typeface="Times New Roman" panose="02020603050405020304" pitchFamily="18" charset="0"/>
                      </a:endParaRPr>
                    </a:p>
                  </a:txBody>
                  <a:tcPr marL="53995" marR="53995" marT="0" marB="0"/>
                </a:tc>
                <a:tc>
                  <a:txBody>
                    <a:bodyPr/>
                    <a:lstStyle/>
                    <a:p>
                      <a:pPr algn="ctr">
                        <a:lnSpc>
                          <a:spcPct val="115000"/>
                        </a:lnSpc>
                        <a:spcAft>
                          <a:spcPts val="0"/>
                        </a:spcAft>
                      </a:pPr>
                      <a:r>
                        <a:rPr lang="en-US" sz="1200" b="1">
                          <a:effectLst/>
                          <a:latin typeface="Times New Roman" panose="02020603050405020304" pitchFamily="18" charset="0"/>
                          <a:cs typeface="Times New Roman" panose="02020603050405020304" pitchFamily="18" charset="0"/>
                        </a:rPr>
                        <a:t>4,177,817</a:t>
                      </a:r>
                      <a:endParaRPr lang="en-US" sz="1200" b="1">
                        <a:effectLst/>
                        <a:latin typeface="Times New Roman" panose="02020603050405020304" pitchFamily="18" charset="0"/>
                        <a:ea typeface="Calibri"/>
                        <a:cs typeface="Times New Roman" panose="02020603050405020304" pitchFamily="18" charset="0"/>
                      </a:endParaRPr>
                    </a:p>
                  </a:txBody>
                  <a:tcPr marL="53995" marR="53995" marT="0" marB="0"/>
                </a:tc>
                <a:tc>
                  <a:txBody>
                    <a:bodyPr/>
                    <a:lstStyle/>
                    <a:p>
                      <a:pPr algn="ctr">
                        <a:lnSpc>
                          <a:spcPct val="115000"/>
                        </a:lnSpc>
                        <a:spcAft>
                          <a:spcPts val="0"/>
                        </a:spcAft>
                      </a:pPr>
                      <a:r>
                        <a:rPr lang="en-US" sz="1200" b="1" dirty="0">
                          <a:effectLst/>
                          <a:latin typeface="Times New Roman" panose="02020603050405020304" pitchFamily="18" charset="0"/>
                          <a:cs typeface="Times New Roman" panose="02020603050405020304" pitchFamily="18" charset="0"/>
                        </a:rPr>
                        <a:t>13.98%</a:t>
                      </a:r>
                      <a:endParaRPr lang="en-US" sz="1200" b="1" dirty="0">
                        <a:effectLst/>
                        <a:latin typeface="Times New Roman" panose="02020603050405020304" pitchFamily="18" charset="0"/>
                        <a:ea typeface="Calibri"/>
                        <a:cs typeface="Times New Roman" panose="02020603050405020304" pitchFamily="18" charset="0"/>
                      </a:endParaRPr>
                    </a:p>
                  </a:txBody>
                  <a:tcPr marL="53995" marR="53995" marT="0" marB="0"/>
                </a:tc>
                <a:tc>
                  <a:txBody>
                    <a:bodyPr/>
                    <a:lstStyle/>
                    <a:p>
                      <a:pPr algn="ctr">
                        <a:lnSpc>
                          <a:spcPct val="115000"/>
                        </a:lnSpc>
                        <a:spcAft>
                          <a:spcPts val="0"/>
                        </a:spcAft>
                      </a:pPr>
                      <a:r>
                        <a:rPr lang="en-US" sz="1200" b="1">
                          <a:effectLst/>
                          <a:latin typeface="Times New Roman" panose="02020603050405020304" pitchFamily="18" charset="0"/>
                          <a:cs typeface="Times New Roman" panose="02020603050405020304" pitchFamily="18" charset="0"/>
                        </a:rPr>
                        <a:t>UN</a:t>
                      </a:r>
                      <a:endParaRPr lang="en-US" sz="1200" b="1">
                        <a:effectLst/>
                        <a:latin typeface="Times New Roman" panose="02020603050405020304" pitchFamily="18" charset="0"/>
                        <a:ea typeface="Calibri"/>
                        <a:cs typeface="Times New Roman" panose="02020603050405020304" pitchFamily="18" charset="0"/>
                      </a:endParaRPr>
                    </a:p>
                  </a:txBody>
                  <a:tcPr marL="53995" marR="53995" marT="0" marB="0"/>
                </a:tc>
              </a:tr>
              <a:tr h="342988">
                <a:tc>
                  <a:txBody>
                    <a:bodyPr/>
                    <a:lstStyle/>
                    <a:p>
                      <a:pPr algn="ctr">
                        <a:lnSpc>
                          <a:spcPct val="115000"/>
                        </a:lnSpc>
                        <a:spcAft>
                          <a:spcPts val="0"/>
                        </a:spcAft>
                      </a:pPr>
                      <a:r>
                        <a:rPr lang="en-US" sz="1200" b="1" dirty="0">
                          <a:solidFill>
                            <a:schemeClr val="tx1"/>
                          </a:solidFill>
                          <a:effectLst/>
                          <a:latin typeface="Times New Roman" panose="02020603050405020304" pitchFamily="18" charset="0"/>
                          <a:cs typeface="Times New Roman" panose="02020603050405020304" pitchFamily="18" charset="0"/>
                        </a:rPr>
                        <a:t>India</a:t>
                      </a:r>
                      <a:endParaRPr lang="en-US" sz="1200" b="1" dirty="0">
                        <a:solidFill>
                          <a:schemeClr val="tx1"/>
                        </a:solidFill>
                        <a:effectLst/>
                        <a:latin typeface="Times New Roman" panose="02020603050405020304" pitchFamily="18" charset="0"/>
                        <a:ea typeface="Calibri"/>
                        <a:cs typeface="Times New Roman" panose="02020603050405020304" pitchFamily="18" charset="0"/>
                      </a:endParaRPr>
                    </a:p>
                  </a:txBody>
                  <a:tcPr marL="53995" marR="53995" marT="0" marB="0"/>
                </a:tc>
                <a:tc>
                  <a:txBody>
                    <a:bodyPr/>
                    <a:lstStyle/>
                    <a:p>
                      <a:pPr algn="ctr">
                        <a:lnSpc>
                          <a:spcPct val="115000"/>
                        </a:lnSpc>
                        <a:spcAft>
                          <a:spcPts val="0"/>
                        </a:spcAft>
                      </a:pPr>
                      <a:r>
                        <a:rPr lang="en-US" sz="1200" b="1">
                          <a:effectLst/>
                          <a:latin typeface="Times New Roman" panose="02020603050405020304" pitchFamily="18" charset="0"/>
                          <a:cs typeface="Times New Roman" panose="02020603050405020304" pitchFamily="18" charset="0"/>
                        </a:rPr>
                        <a:t>1,742,698</a:t>
                      </a:r>
                      <a:endParaRPr lang="en-US" sz="1200" b="1">
                        <a:effectLst/>
                        <a:latin typeface="Times New Roman" panose="02020603050405020304" pitchFamily="18" charset="0"/>
                        <a:ea typeface="Calibri"/>
                        <a:cs typeface="Times New Roman" panose="02020603050405020304" pitchFamily="18" charset="0"/>
                      </a:endParaRPr>
                    </a:p>
                  </a:txBody>
                  <a:tcPr marL="53995" marR="53995" marT="0" marB="0"/>
                </a:tc>
                <a:tc>
                  <a:txBody>
                    <a:bodyPr/>
                    <a:lstStyle/>
                    <a:p>
                      <a:pPr algn="ctr">
                        <a:lnSpc>
                          <a:spcPct val="115000"/>
                        </a:lnSpc>
                        <a:spcAft>
                          <a:spcPts val="0"/>
                        </a:spcAft>
                      </a:pPr>
                      <a:r>
                        <a:rPr lang="en-US" sz="1200" b="1" dirty="0">
                          <a:effectLst/>
                          <a:latin typeface="Times New Roman" panose="02020603050405020304" pitchFamily="18" charset="0"/>
                          <a:cs typeface="Times New Roman" panose="02020603050405020304" pitchFamily="18" charset="0"/>
                        </a:rPr>
                        <a:t>5.83%</a:t>
                      </a:r>
                      <a:endParaRPr lang="en-US" sz="1200" b="1" dirty="0">
                        <a:effectLst/>
                        <a:latin typeface="Times New Roman" panose="02020603050405020304" pitchFamily="18" charset="0"/>
                        <a:ea typeface="Calibri"/>
                        <a:cs typeface="Times New Roman" panose="02020603050405020304" pitchFamily="18" charset="0"/>
                      </a:endParaRPr>
                    </a:p>
                  </a:txBody>
                  <a:tcPr marL="53995" marR="53995" marT="0" marB="0"/>
                </a:tc>
                <a:tc>
                  <a:txBody>
                    <a:bodyPr/>
                    <a:lstStyle/>
                    <a:p>
                      <a:pPr algn="ctr">
                        <a:lnSpc>
                          <a:spcPct val="115000"/>
                        </a:lnSpc>
                        <a:spcAft>
                          <a:spcPts val="0"/>
                        </a:spcAft>
                      </a:pPr>
                      <a:r>
                        <a:rPr lang="en-US" sz="1200" b="1">
                          <a:effectLst/>
                          <a:latin typeface="Times New Roman" panose="02020603050405020304" pitchFamily="18" charset="0"/>
                          <a:cs typeface="Times New Roman" panose="02020603050405020304" pitchFamily="18" charset="0"/>
                        </a:rPr>
                        <a:t>UN</a:t>
                      </a:r>
                      <a:endParaRPr lang="en-US" sz="1200" b="1">
                        <a:effectLst/>
                        <a:latin typeface="Times New Roman" panose="02020603050405020304" pitchFamily="18" charset="0"/>
                        <a:ea typeface="Calibri"/>
                        <a:cs typeface="Times New Roman" panose="02020603050405020304" pitchFamily="18" charset="0"/>
                      </a:endParaRPr>
                    </a:p>
                  </a:txBody>
                  <a:tcPr marL="53995" marR="53995" marT="0" marB="0"/>
                </a:tc>
              </a:tr>
              <a:tr h="342988">
                <a:tc>
                  <a:txBody>
                    <a:bodyPr/>
                    <a:lstStyle/>
                    <a:p>
                      <a:pPr algn="ctr">
                        <a:lnSpc>
                          <a:spcPct val="115000"/>
                        </a:lnSpc>
                        <a:spcAft>
                          <a:spcPts val="0"/>
                        </a:spcAft>
                      </a:pPr>
                      <a:r>
                        <a:rPr lang="en-US" sz="1200" b="1" dirty="0">
                          <a:solidFill>
                            <a:schemeClr val="tx1"/>
                          </a:solidFill>
                          <a:effectLst/>
                          <a:latin typeface="Times New Roman" panose="02020603050405020304" pitchFamily="18" charset="0"/>
                          <a:cs typeface="Times New Roman" panose="02020603050405020304" pitchFamily="18" charset="0"/>
                        </a:rPr>
                        <a:t>Russia</a:t>
                      </a:r>
                      <a:endParaRPr lang="en-US" sz="1200" b="1" dirty="0">
                        <a:solidFill>
                          <a:schemeClr val="tx1"/>
                        </a:solidFill>
                        <a:effectLst/>
                        <a:latin typeface="Times New Roman" panose="02020603050405020304" pitchFamily="18" charset="0"/>
                        <a:ea typeface="Calibri"/>
                        <a:cs typeface="Times New Roman" panose="02020603050405020304" pitchFamily="18" charset="0"/>
                      </a:endParaRPr>
                    </a:p>
                  </a:txBody>
                  <a:tcPr marL="53995" marR="53995" marT="0" marB="0"/>
                </a:tc>
                <a:tc>
                  <a:txBody>
                    <a:bodyPr/>
                    <a:lstStyle/>
                    <a:p>
                      <a:pPr algn="ctr">
                        <a:lnSpc>
                          <a:spcPct val="115000"/>
                        </a:lnSpc>
                        <a:spcAft>
                          <a:spcPts val="0"/>
                        </a:spcAft>
                      </a:pPr>
                      <a:r>
                        <a:rPr lang="en-US" sz="1200" b="1">
                          <a:effectLst/>
                          <a:latin typeface="Times New Roman" panose="02020603050405020304" pitchFamily="18" charset="0"/>
                          <a:cs typeface="Times New Roman" panose="02020603050405020304" pitchFamily="18" charset="0"/>
                        </a:rPr>
                        <a:t>1,708,653</a:t>
                      </a:r>
                      <a:endParaRPr lang="en-US" sz="1200" b="1">
                        <a:effectLst/>
                        <a:latin typeface="Times New Roman" panose="02020603050405020304" pitchFamily="18" charset="0"/>
                        <a:ea typeface="Calibri"/>
                        <a:cs typeface="Times New Roman" panose="02020603050405020304" pitchFamily="18" charset="0"/>
                      </a:endParaRPr>
                    </a:p>
                  </a:txBody>
                  <a:tcPr marL="53995" marR="53995" marT="0" marB="0"/>
                </a:tc>
                <a:tc>
                  <a:txBody>
                    <a:bodyPr/>
                    <a:lstStyle/>
                    <a:p>
                      <a:pPr algn="ctr">
                        <a:lnSpc>
                          <a:spcPct val="115000"/>
                        </a:lnSpc>
                        <a:spcAft>
                          <a:spcPts val="0"/>
                        </a:spcAft>
                      </a:pPr>
                      <a:r>
                        <a:rPr lang="en-US" sz="1200" b="1">
                          <a:effectLst/>
                          <a:latin typeface="Times New Roman" panose="02020603050405020304" pitchFamily="18" charset="0"/>
                          <a:cs typeface="Times New Roman" panose="02020603050405020304" pitchFamily="18" charset="0"/>
                        </a:rPr>
                        <a:t>5.72%</a:t>
                      </a:r>
                      <a:endParaRPr lang="en-US" sz="1200" b="1">
                        <a:effectLst/>
                        <a:latin typeface="Times New Roman" panose="02020603050405020304" pitchFamily="18" charset="0"/>
                        <a:ea typeface="Calibri"/>
                        <a:cs typeface="Times New Roman" panose="02020603050405020304" pitchFamily="18" charset="0"/>
                      </a:endParaRPr>
                    </a:p>
                  </a:txBody>
                  <a:tcPr marL="53995" marR="53995" marT="0" marB="0"/>
                </a:tc>
                <a:tc>
                  <a:txBody>
                    <a:bodyPr/>
                    <a:lstStyle/>
                    <a:p>
                      <a:pPr algn="ctr">
                        <a:lnSpc>
                          <a:spcPct val="115000"/>
                        </a:lnSpc>
                        <a:spcAft>
                          <a:spcPts val="0"/>
                        </a:spcAft>
                      </a:pPr>
                      <a:r>
                        <a:rPr lang="en-US" sz="1200" b="1" dirty="0">
                          <a:effectLst/>
                          <a:latin typeface="Times New Roman" panose="02020603050405020304" pitchFamily="18" charset="0"/>
                          <a:cs typeface="Times New Roman" panose="02020603050405020304" pitchFamily="18" charset="0"/>
                        </a:rPr>
                        <a:t>UN</a:t>
                      </a:r>
                      <a:endParaRPr lang="en-US" sz="1200" b="1" dirty="0">
                        <a:effectLst/>
                        <a:latin typeface="Times New Roman" panose="02020603050405020304" pitchFamily="18" charset="0"/>
                        <a:ea typeface="Calibri"/>
                        <a:cs typeface="Times New Roman" panose="02020603050405020304" pitchFamily="18" charset="0"/>
                      </a:endParaRPr>
                    </a:p>
                  </a:txBody>
                  <a:tcPr marL="53995" marR="53995" marT="0" marB="0"/>
                </a:tc>
              </a:tr>
              <a:tr h="342988">
                <a:tc>
                  <a:txBody>
                    <a:bodyPr/>
                    <a:lstStyle/>
                    <a:p>
                      <a:pPr algn="ctr">
                        <a:lnSpc>
                          <a:spcPct val="115000"/>
                        </a:lnSpc>
                        <a:spcAft>
                          <a:spcPts val="0"/>
                        </a:spcAft>
                      </a:pPr>
                      <a:r>
                        <a:rPr lang="en-US" sz="1200" b="1" dirty="0">
                          <a:solidFill>
                            <a:schemeClr val="tx1"/>
                          </a:solidFill>
                          <a:effectLst/>
                          <a:latin typeface="Times New Roman" panose="02020603050405020304" pitchFamily="18" charset="0"/>
                          <a:cs typeface="Times New Roman" panose="02020603050405020304" pitchFamily="18" charset="0"/>
                        </a:rPr>
                        <a:t>Japan</a:t>
                      </a:r>
                      <a:endParaRPr lang="en-US" sz="1200" b="1" dirty="0">
                        <a:solidFill>
                          <a:schemeClr val="tx1"/>
                        </a:solidFill>
                        <a:effectLst/>
                        <a:latin typeface="Times New Roman" panose="02020603050405020304" pitchFamily="18" charset="0"/>
                        <a:ea typeface="Calibri"/>
                        <a:cs typeface="Times New Roman" panose="02020603050405020304" pitchFamily="18" charset="0"/>
                      </a:endParaRPr>
                    </a:p>
                  </a:txBody>
                  <a:tcPr marL="53995" marR="53995" marT="0" marB="0"/>
                </a:tc>
                <a:tc>
                  <a:txBody>
                    <a:bodyPr/>
                    <a:lstStyle/>
                    <a:p>
                      <a:pPr algn="ctr">
                        <a:lnSpc>
                          <a:spcPct val="115000"/>
                        </a:lnSpc>
                        <a:spcAft>
                          <a:spcPts val="0"/>
                        </a:spcAft>
                      </a:pPr>
                      <a:r>
                        <a:rPr lang="en-US" sz="1200" b="1">
                          <a:effectLst/>
                          <a:latin typeface="Times New Roman" panose="02020603050405020304" pitchFamily="18" charset="0"/>
                          <a:cs typeface="Times New Roman" panose="02020603050405020304" pitchFamily="18" charset="0"/>
                        </a:rPr>
                        <a:t>1,208,163</a:t>
                      </a:r>
                      <a:endParaRPr lang="en-US" sz="1200" b="1">
                        <a:effectLst/>
                        <a:latin typeface="Times New Roman" panose="02020603050405020304" pitchFamily="18" charset="0"/>
                        <a:ea typeface="Calibri"/>
                        <a:cs typeface="Times New Roman" panose="02020603050405020304" pitchFamily="18" charset="0"/>
                      </a:endParaRPr>
                    </a:p>
                  </a:txBody>
                  <a:tcPr marL="53995" marR="53995" marT="0" marB="0"/>
                </a:tc>
                <a:tc>
                  <a:txBody>
                    <a:bodyPr/>
                    <a:lstStyle/>
                    <a:p>
                      <a:pPr algn="ctr">
                        <a:lnSpc>
                          <a:spcPct val="115000"/>
                        </a:lnSpc>
                        <a:spcAft>
                          <a:spcPts val="0"/>
                        </a:spcAft>
                      </a:pPr>
                      <a:r>
                        <a:rPr lang="en-US" sz="1200" b="1">
                          <a:effectLst/>
                          <a:latin typeface="Times New Roman" panose="02020603050405020304" pitchFamily="18" charset="0"/>
                          <a:cs typeface="Times New Roman" panose="02020603050405020304" pitchFamily="18" charset="0"/>
                        </a:rPr>
                        <a:t>4.04%</a:t>
                      </a:r>
                      <a:endParaRPr lang="en-US" sz="1200" b="1">
                        <a:effectLst/>
                        <a:latin typeface="Times New Roman" panose="02020603050405020304" pitchFamily="18" charset="0"/>
                        <a:ea typeface="Calibri"/>
                        <a:cs typeface="Times New Roman" panose="02020603050405020304" pitchFamily="18" charset="0"/>
                      </a:endParaRPr>
                    </a:p>
                  </a:txBody>
                  <a:tcPr marL="53995" marR="53995" marT="0" marB="0"/>
                </a:tc>
                <a:tc>
                  <a:txBody>
                    <a:bodyPr/>
                    <a:lstStyle/>
                    <a:p>
                      <a:pPr algn="ctr">
                        <a:lnSpc>
                          <a:spcPct val="115000"/>
                        </a:lnSpc>
                        <a:spcAft>
                          <a:spcPts val="0"/>
                        </a:spcAft>
                      </a:pPr>
                      <a:r>
                        <a:rPr lang="en-US" sz="1200" b="1" dirty="0">
                          <a:effectLst/>
                          <a:latin typeface="Times New Roman" panose="02020603050405020304" pitchFamily="18" charset="0"/>
                          <a:cs typeface="Times New Roman" panose="02020603050405020304" pitchFamily="18" charset="0"/>
                        </a:rPr>
                        <a:t>UN</a:t>
                      </a:r>
                      <a:endParaRPr lang="en-US" sz="1200" b="1" dirty="0">
                        <a:effectLst/>
                        <a:latin typeface="Times New Roman" panose="02020603050405020304" pitchFamily="18" charset="0"/>
                        <a:ea typeface="Calibri"/>
                        <a:cs typeface="Times New Roman" panose="02020603050405020304" pitchFamily="18" charset="0"/>
                      </a:endParaRPr>
                    </a:p>
                  </a:txBody>
                  <a:tcPr marL="53995" marR="53995" marT="0" marB="0"/>
                </a:tc>
              </a:tr>
              <a:tr h="342988">
                <a:tc>
                  <a:txBody>
                    <a:bodyPr/>
                    <a:lstStyle/>
                    <a:p>
                      <a:pPr algn="ctr">
                        <a:lnSpc>
                          <a:spcPct val="115000"/>
                        </a:lnSpc>
                        <a:spcAft>
                          <a:spcPts val="0"/>
                        </a:spcAft>
                      </a:pPr>
                      <a:r>
                        <a:rPr lang="en-US" sz="1200" b="1" dirty="0">
                          <a:solidFill>
                            <a:schemeClr val="tx1"/>
                          </a:solidFill>
                          <a:effectLst/>
                          <a:latin typeface="Times New Roman" panose="02020603050405020304" pitchFamily="18" charset="0"/>
                          <a:cs typeface="Times New Roman" panose="02020603050405020304" pitchFamily="18" charset="0"/>
                        </a:rPr>
                        <a:t>Germany</a:t>
                      </a:r>
                      <a:endParaRPr lang="en-US" sz="1200" b="1" dirty="0">
                        <a:solidFill>
                          <a:schemeClr val="tx1"/>
                        </a:solidFill>
                        <a:effectLst/>
                        <a:latin typeface="Times New Roman" panose="02020603050405020304" pitchFamily="18" charset="0"/>
                        <a:ea typeface="Calibri"/>
                        <a:cs typeface="Times New Roman" panose="02020603050405020304" pitchFamily="18" charset="0"/>
                      </a:endParaRPr>
                    </a:p>
                  </a:txBody>
                  <a:tcPr marL="53995" marR="53995" marT="0" marB="0"/>
                </a:tc>
                <a:tc>
                  <a:txBody>
                    <a:bodyPr/>
                    <a:lstStyle/>
                    <a:p>
                      <a:pPr algn="ctr">
                        <a:lnSpc>
                          <a:spcPct val="115000"/>
                        </a:lnSpc>
                        <a:spcAft>
                          <a:spcPts val="0"/>
                        </a:spcAft>
                      </a:pPr>
                      <a:r>
                        <a:rPr lang="en-US" sz="1200" b="1">
                          <a:effectLst/>
                          <a:latin typeface="Times New Roman" panose="02020603050405020304" pitchFamily="18" charset="0"/>
                          <a:cs typeface="Times New Roman" panose="02020603050405020304" pitchFamily="18" charset="0"/>
                        </a:rPr>
                        <a:t>786,660</a:t>
                      </a:r>
                      <a:endParaRPr lang="en-US" sz="1200" b="1">
                        <a:effectLst/>
                        <a:latin typeface="Times New Roman" panose="02020603050405020304" pitchFamily="18" charset="0"/>
                        <a:ea typeface="Calibri"/>
                        <a:cs typeface="Times New Roman" panose="02020603050405020304" pitchFamily="18" charset="0"/>
                      </a:endParaRPr>
                    </a:p>
                  </a:txBody>
                  <a:tcPr marL="53995" marR="53995" marT="0" marB="0"/>
                </a:tc>
                <a:tc>
                  <a:txBody>
                    <a:bodyPr/>
                    <a:lstStyle/>
                    <a:p>
                      <a:pPr algn="ctr">
                        <a:lnSpc>
                          <a:spcPct val="115000"/>
                        </a:lnSpc>
                        <a:spcAft>
                          <a:spcPts val="0"/>
                        </a:spcAft>
                      </a:pPr>
                      <a:r>
                        <a:rPr lang="en-US" sz="1200" b="1">
                          <a:effectLst/>
                          <a:latin typeface="Times New Roman" panose="02020603050405020304" pitchFamily="18" charset="0"/>
                          <a:cs typeface="Times New Roman" panose="02020603050405020304" pitchFamily="18" charset="0"/>
                        </a:rPr>
                        <a:t>2.63%</a:t>
                      </a:r>
                      <a:endParaRPr lang="en-US" sz="1200" b="1">
                        <a:effectLst/>
                        <a:latin typeface="Times New Roman" panose="02020603050405020304" pitchFamily="18" charset="0"/>
                        <a:ea typeface="Calibri"/>
                        <a:cs typeface="Times New Roman" panose="02020603050405020304" pitchFamily="18" charset="0"/>
                      </a:endParaRPr>
                    </a:p>
                  </a:txBody>
                  <a:tcPr marL="53995" marR="53995" marT="0" marB="0"/>
                </a:tc>
                <a:tc>
                  <a:txBody>
                    <a:bodyPr/>
                    <a:lstStyle/>
                    <a:p>
                      <a:pPr algn="ctr">
                        <a:lnSpc>
                          <a:spcPct val="115000"/>
                        </a:lnSpc>
                        <a:spcAft>
                          <a:spcPts val="0"/>
                        </a:spcAft>
                      </a:pPr>
                      <a:r>
                        <a:rPr lang="en-US" sz="1200" b="1" dirty="0">
                          <a:effectLst/>
                          <a:latin typeface="Times New Roman" panose="02020603050405020304" pitchFamily="18" charset="0"/>
                          <a:cs typeface="Times New Roman" panose="02020603050405020304" pitchFamily="18" charset="0"/>
                        </a:rPr>
                        <a:t>UN</a:t>
                      </a:r>
                      <a:endParaRPr lang="en-US" sz="1200" b="1" dirty="0">
                        <a:effectLst/>
                        <a:latin typeface="Times New Roman" panose="02020603050405020304" pitchFamily="18" charset="0"/>
                        <a:ea typeface="Calibri"/>
                        <a:cs typeface="Times New Roman" panose="02020603050405020304" pitchFamily="18" charset="0"/>
                      </a:endParaRPr>
                    </a:p>
                  </a:txBody>
                  <a:tcPr marL="53995" marR="53995" marT="0" marB="0"/>
                </a:tc>
              </a:tr>
              <a:tr h="342988">
                <a:tc>
                  <a:txBody>
                    <a:bodyPr/>
                    <a:lstStyle/>
                    <a:p>
                      <a:pPr algn="ctr">
                        <a:lnSpc>
                          <a:spcPct val="115000"/>
                        </a:lnSpc>
                        <a:spcAft>
                          <a:spcPts val="0"/>
                        </a:spcAft>
                      </a:pPr>
                      <a:r>
                        <a:rPr lang="en-US" sz="1200" b="1" dirty="0">
                          <a:solidFill>
                            <a:schemeClr val="tx1"/>
                          </a:solidFill>
                          <a:effectLst/>
                          <a:latin typeface="Times New Roman" panose="02020603050405020304" pitchFamily="18" charset="0"/>
                          <a:cs typeface="Times New Roman" panose="02020603050405020304" pitchFamily="18" charset="0"/>
                        </a:rPr>
                        <a:t>Canada</a:t>
                      </a:r>
                      <a:endParaRPr lang="en-US" sz="1200" b="1" dirty="0">
                        <a:solidFill>
                          <a:schemeClr val="tx1"/>
                        </a:solidFill>
                        <a:effectLst/>
                        <a:latin typeface="Times New Roman" panose="02020603050405020304" pitchFamily="18" charset="0"/>
                        <a:ea typeface="Calibri"/>
                        <a:cs typeface="Times New Roman" panose="02020603050405020304" pitchFamily="18" charset="0"/>
                      </a:endParaRPr>
                    </a:p>
                  </a:txBody>
                  <a:tcPr marL="53995" marR="53995" marT="0" marB="0"/>
                </a:tc>
                <a:tc>
                  <a:txBody>
                    <a:bodyPr/>
                    <a:lstStyle/>
                    <a:p>
                      <a:pPr algn="ctr">
                        <a:lnSpc>
                          <a:spcPct val="115000"/>
                        </a:lnSpc>
                        <a:spcAft>
                          <a:spcPts val="0"/>
                        </a:spcAft>
                      </a:pPr>
                      <a:r>
                        <a:rPr lang="en-US" sz="1200" b="1">
                          <a:effectLst/>
                          <a:latin typeface="Times New Roman" panose="02020603050405020304" pitchFamily="18" charset="0"/>
                          <a:cs typeface="Times New Roman" panose="02020603050405020304" pitchFamily="18" charset="0"/>
                        </a:rPr>
                        <a:t>544,091</a:t>
                      </a:r>
                      <a:endParaRPr lang="en-US" sz="1200" b="1">
                        <a:effectLst/>
                        <a:latin typeface="Times New Roman" panose="02020603050405020304" pitchFamily="18" charset="0"/>
                        <a:ea typeface="Calibri"/>
                        <a:cs typeface="Times New Roman" panose="02020603050405020304" pitchFamily="18" charset="0"/>
                      </a:endParaRPr>
                    </a:p>
                  </a:txBody>
                  <a:tcPr marL="53995" marR="53995" marT="0" marB="0"/>
                </a:tc>
                <a:tc>
                  <a:txBody>
                    <a:bodyPr/>
                    <a:lstStyle/>
                    <a:p>
                      <a:pPr algn="ctr">
                        <a:lnSpc>
                          <a:spcPct val="115000"/>
                        </a:lnSpc>
                        <a:spcAft>
                          <a:spcPts val="0"/>
                        </a:spcAft>
                      </a:pPr>
                      <a:r>
                        <a:rPr lang="en-US" sz="1200" b="1">
                          <a:effectLst/>
                          <a:latin typeface="Times New Roman" panose="02020603050405020304" pitchFamily="18" charset="0"/>
                          <a:cs typeface="Times New Roman" panose="02020603050405020304" pitchFamily="18" charset="0"/>
                        </a:rPr>
                        <a:t>1.82%</a:t>
                      </a:r>
                      <a:endParaRPr lang="en-US" sz="1200" b="1">
                        <a:effectLst/>
                        <a:latin typeface="Times New Roman" panose="02020603050405020304" pitchFamily="18" charset="0"/>
                        <a:ea typeface="Calibri"/>
                        <a:cs typeface="Times New Roman" panose="02020603050405020304" pitchFamily="18" charset="0"/>
                      </a:endParaRPr>
                    </a:p>
                  </a:txBody>
                  <a:tcPr marL="53995" marR="53995" marT="0" marB="0"/>
                </a:tc>
                <a:tc>
                  <a:txBody>
                    <a:bodyPr/>
                    <a:lstStyle/>
                    <a:p>
                      <a:pPr algn="ctr">
                        <a:lnSpc>
                          <a:spcPct val="115000"/>
                        </a:lnSpc>
                        <a:spcAft>
                          <a:spcPts val="0"/>
                        </a:spcAft>
                      </a:pPr>
                      <a:r>
                        <a:rPr lang="en-US" sz="1200" b="1" dirty="0">
                          <a:effectLst/>
                          <a:latin typeface="Times New Roman" panose="02020603050405020304" pitchFamily="18" charset="0"/>
                          <a:cs typeface="Times New Roman" panose="02020603050405020304" pitchFamily="18" charset="0"/>
                        </a:rPr>
                        <a:t>UN</a:t>
                      </a:r>
                      <a:endParaRPr lang="en-US" sz="1200" b="1" dirty="0">
                        <a:effectLst/>
                        <a:latin typeface="Times New Roman" panose="02020603050405020304" pitchFamily="18" charset="0"/>
                        <a:ea typeface="Calibri"/>
                        <a:cs typeface="Times New Roman" panose="02020603050405020304" pitchFamily="18" charset="0"/>
                      </a:endParaRPr>
                    </a:p>
                  </a:txBody>
                  <a:tcPr marL="53995" marR="53995" marT="0" marB="0"/>
                </a:tc>
              </a:tr>
              <a:tr h="342988">
                <a:tc>
                  <a:txBody>
                    <a:bodyPr/>
                    <a:lstStyle/>
                    <a:p>
                      <a:pPr algn="ctr">
                        <a:lnSpc>
                          <a:spcPct val="115000"/>
                        </a:lnSpc>
                        <a:spcAft>
                          <a:spcPts val="0"/>
                        </a:spcAft>
                      </a:pPr>
                      <a:r>
                        <a:rPr lang="en-US" sz="1200" b="1" dirty="0">
                          <a:solidFill>
                            <a:schemeClr val="tx1"/>
                          </a:solidFill>
                          <a:effectLst/>
                          <a:highlight>
                            <a:srgbClr val="FFFF00"/>
                          </a:highlight>
                          <a:latin typeface="Times New Roman" panose="02020603050405020304" pitchFamily="18" charset="0"/>
                          <a:cs typeface="Times New Roman" panose="02020603050405020304" pitchFamily="18" charset="0"/>
                        </a:rPr>
                        <a:t>Iran</a:t>
                      </a:r>
                      <a:endParaRPr lang="en-US" sz="1200" b="1" dirty="0">
                        <a:solidFill>
                          <a:schemeClr val="tx1"/>
                        </a:solidFill>
                        <a:effectLst/>
                        <a:latin typeface="Times New Roman" panose="02020603050405020304" pitchFamily="18" charset="0"/>
                        <a:ea typeface="Calibri"/>
                        <a:cs typeface="Times New Roman" panose="02020603050405020304" pitchFamily="18" charset="0"/>
                      </a:endParaRPr>
                    </a:p>
                  </a:txBody>
                  <a:tcPr marL="53995" marR="53995" marT="0" marB="0"/>
                </a:tc>
                <a:tc>
                  <a:txBody>
                    <a:bodyPr/>
                    <a:lstStyle/>
                    <a:p>
                      <a:pPr algn="ctr">
                        <a:lnSpc>
                          <a:spcPct val="115000"/>
                        </a:lnSpc>
                        <a:spcAft>
                          <a:spcPts val="0"/>
                        </a:spcAft>
                      </a:pPr>
                      <a:r>
                        <a:rPr lang="en-US" sz="1200" b="1">
                          <a:effectLst/>
                          <a:highlight>
                            <a:srgbClr val="FFFF00"/>
                          </a:highlight>
                          <a:latin typeface="Times New Roman" panose="02020603050405020304" pitchFamily="18" charset="0"/>
                          <a:cs typeface="Times New Roman" panose="02020603050405020304" pitchFamily="18" charset="0"/>
                        </a:rPr>
                        <a:t>538,404</a:t>
                      </a:r>
                      <a:endParaRPr lang="en-US" sz="1200" b="1">
                        <a:effectLst/>
                        <a:latin typeface="Times New Roman" panose="02020603050405020304" pitchFamily="18" charset="0"/>
                        <a:ea typeface="Calibri"/>
                        <a:cs typeface="Times New Roman" panose="02020603050405020304" pitchFamily="18" charset="0"/>
                      </a:endParaRPr>
                    </a:p>
                  </a:txBody>
                  <a:tcPr marL="53995" marR="53995" marT="0" marB="0"/>
                </a:tc>
                <a:tc>
                  <a:txBody>
                    <a:bodyPr/>
                    <a:lstStyle/>
                    <a:p>
                      <a:pPr algn="ctr">
                        <a:lnSpc>
                          <a:spcPct val="115000"/>
                        </a:lnSpc>
                        <a:spcAft>
                          <a:spcPts val="0"/>
                        </a:spcAft>
                      </a:pPr>
                      <a:r>
                        <a:rPr lang="en-US" sz="1200" b="1">
                          <a:effectLst/>
                          <a:highlight>
                            <a:srgbClr val="FFFF00"/>
                          </a:highlight>
                          <a:latin typeface="Times New Roman" panose="02020603050405020304" pitchFamily="18" charset="0"/>
                          <a:cs typeface="Times New Roman" panose="02020603050405020304" pitchFamily="18" charset="0"/>
                        </a:rPr>
                        <a:t>1.8%</a:t>
                      </a:r>
                      <a:endParaRPr lang="en-US" sz="1200" b="1">
                        <a:effectLst/>
                        <a:latin typeface="Times New Roman" panose="02020603050405020304" pitchFamily="18" charset="0"/>
                        <a:ea typeface="Calibri"/>
                        <a:cs typeface="Times New Roman" panose="02020603050405020304" pitchFamily="18" charset="0"/>
                      </a:endParaRPr>
                    </a:p>
                  </a:txBody>
                  <a:tcPr marL="53995" marR="53995" marT="0" marB="0"/>
                </a:tc>
                <a:tc>
                  <a:txBody>
                    <a:bodyPr/>
                    <a:lstStyle/>
                    <a:p>
                      <a:pPr algn="ctr">
                        <a:lnSpc>
                          <a:spcPct val="115000"/>
                        </a:lnSpc>
                        <a:spcAft>
                          <a:spcPts val="0"/>
                        </a:spcAft>
                      </a:pPr>
                      <a:r>
                        <a:rPr lang="en-US" sz="1200" b="1" dirty="0">
                          <a:effectLst/>
                          <a:highlight>
                            <a:srgbClr val="FFFF00"/>
                          </a:highlight>
                          <a:latin typeface="Times New Roman" panose="02020603050405020304" pitchFamily="18" charset="0"/>
                          <a:cs typeface="Times New Roman" panose="02020603050405020304" pitchFamily="18" charset="0"/>
                        </a:rPr>
                        <a:t>UN</a:t>
                      </a:r>
                      <a:endParaRPr lang="en-US" sz="1200" b="1" dirty="0">
                        <a:effectLst/>
                        <a:latin typeface="Times New Roman" panose="02020603050405020304" pitchFamily="18" charset="0"/>
                        <a:ea typeface="Calibri"/>
                        <a:cs typeface="Times New Roman" panose="02020603050405020304" pitchFamily="18" charset="0"/>
                      </a:endParaRPr>
                    </a:p>
                  </a:txBody>
                  <a:tcPr marL="53995" marR="53995" marT="0" marB="0"/>
                </a:tc>
              </a:tr>
              <a:tr h="342988">
                <a:tc>
                  <a:txBody>
                    <a:bodyPr/>
                    <a:lstStyle/>
                    <a:p>
                      <a:pPr algn="ctr">
                        <a:lnSpc>
                          <a:spcPct val="115000"/>
                        </a:lnSpc>
                        <a:spcAft>
                          <a:spcPts val="0"/>
                        </a:spcAft>
                      </a:pPr>
                      <a:r>
                        <a:rPr lang="en-US" sz="1200" b="1" dirty="0">
                          <a:solidFill>
                            <a:schemeClr val="tx1"/>
                          </a:solidFill>
                          <a:effectLst/>
                          <a:latin typeface="Times New Roman" panose="02020603050405020304" pitchFamily="18" charset="0"/>
                          <a:cs typeface="Times New Roman" panose="02020603050405020304" pitchFamily="18" charset="0"/>
                        </a:rPr>
                        <a:t>UK</a:t>
                      </a:r>
                      <a:endParaRPr lang="en-US" sz="1200" b="1" dirty="0">
                        <a:solidFill>
                          <a:schemeClr val="tx1"/>
                        </a:solidFill>
                        <a:effectLst/>
                        <a:latin typeface="Times New Roman" panose="02020603050405020304" pitchFamily="18" charset="0"/>
                        <a:ea typeface="Calibri"/>
                        <a:cs typeface="Times New Roman" panose="02020603050405020304" pitchFamily="18" charset="0"/>
                      </a:endParaRPr>
                    </a:p>
                  </a:txBody>
                  <a:tcPr marL="53995" marR="53995" marT="0" marB="0"/>
                </a:tc>
                <a:tc>
                  <a:txBody>
                    <a:bodyPr/>
                    <a:lstStyle/>
                    <a:p>
                      <a:pPr algn="ctr">
                        <a:lnSpc>
                          <a:spcPct val="115000"/>
                        </a:lnSpc>
                        <a:spcAft>
                          <a:spcPts val="0"/>
                        </a:spcAft>
                      </a:pPr>
                      <a:r>
                        <a:rPr lang="en-US" sz="1200" b="1">
                          <a:effectLst/>
                          <a:latin typeface="Times New Roman" panose="02020603050405020304" pitchFamily="18" charset="0"/>
                          <a:cs typeface="Times New Roman" panose="02020603050405020304" pitchFamily="18" charset="0"/>
                        </a:rPr>
                        <a:t>522,856</a:t>
                      </a:r>
                      <a:endParaRPr lang="en-US" sz="1200" b="1">
                        <a:effectLst/>
                        <a:latin typeface="Times New Roman" panose="02020603050405020304" pitchFamily="18" charset="0"/>
                        <a:ea typeface="Calibri"/>
                        <a:cs typeface="Times New Roman" panose="02020603050405020304" pitchFamily="18" charset="0"/>
                      </a:endParaRPr>
                    </a:p>
                  </a:txBody>
                  <a:tcPr marL="53995" marR="53995" marT="0" marB="0"/>
                </a:tc>
                <a:tc>
                  <a:txBody>
                    <a:bodyPr/>
                    <a:lstStyle/>
                    <a:p>
                      <a:pPr algn="ctr">
                        <a:lnSpc>
                          <a:spcPct val="115000"/>
                        </a:lnSpc>
                        <a:spcAft>
                          <a:spcPts val="0"/>
                        </a:spcAft>
                      </a:pPr>
                      <a:r>
                        <a:rPr lang="en-US" sz="1200" b="1">
                          <a:effectLst/>
                          <a:latin typeface="Times New Roman" panose="02020603050405020304" pitchFamily="18" charset="0"/>
                          <a:cs typeface="Times New Roman" panose="02020603050405020304" pitchFamily="18" charset="0"/>
                        </a:rPr>
                        <a:t>1.75%</a:t>
                      </a:r>
                      <a:endParaRPr lang="en-US" sz="1200" b="1">
                        <a:effectLst/>
                        <a:latin typeface="Times New Roman" panose="02020603050405020304" pitchFamily="18" charset="0"/>
                        <a:ea typeface="Calibri"/>
                        <a:cs typeface="Times New Roman" panose="02020603050405020304" pitchFamily="18" charset="0"/>
                      </a:endParaRPr>
                    </a:p>
                  </a:txBody>
                  <a:tcPr marL="53995" marR="53995" marT="0" marB="0"/>
                </a:tc>
                <a:tc>
                  <a:txBody>
                    <a:bodyPr/>
                    <a:lstStyle/>
                    <a:p>
                      <a:pPr algn="ctr">
                        <a:lnSpc>
                          <a:spcPct val="115000"/>
                        </a:lnSpc>
                        <a:spcAft>
                          <a:spcPts val="0"/>
                        </a:spcAft>
                      </a:pPr>
                      <a:r>
                        <a:rPr lang="en-US" sz="1200" b="1" dirty="0">
                          <a:effectLst/>
                          <a:latin typeface="Times New Roman" panose="02020603050405020304" pitchFamily="18" charset="0"/>
                          <a:cs typeface="Times New Roman" panose="02020603050405020304" pitchFamily="18" charset="0"/>
                        </a:rPr>
                        <a:t>UN</a:t>
                      </a:r>
                      <a:endParaRPr lang="en-US" sz="1200" b="1" dirty="0">
                        <a:effectLst/>
                        <a:latin typeface="Times New Roman" panose="02020603050405020304" pitchFamily="18" charset="0"/>
                        <a:ea typeface="Calibri"/>
                        <a:cs typeface="Times New Roman" panose="02020603050405020304" pitchFamily="18" charset="0"/>
                      </a:endParaRPr>
                    </a:p>
                  </a:txBody>
                  <a:tcPr marL="53995" marR="53995" marT="0" marB="0"/>
                </a:tc>
              </a:tr>
              <a:tr h="342988">
                <a:tc>
                  <a:txBody>
                    <a:bodyPr/>
                    <a:lstStyle/>
                    <a:p>
                      <a:pPr algn="ctr">
                        <a:lnSpc>
                          <a:spcPct val="115000"/>
                        </a:lnSpc>
                        <a:spcAft>
                          <a:spcPts val="0"/>
                        </a:spcAft>
                      </a:pPr>
                      <a:r>
                        <a:rPr lang="en-US" sz="1200" b="1" dirty="0">
                          <a:solidFill>
                            <a:schemeClr val="tx1"/>
                          </a:solidFill>
                          <a:effectLst/>
                          <a:latin typeface="Times New Roman" panose="02020603050405020304" pitchFamily="18" charset="0"/>
                          <a:cs typeface="Times New Roman" panose="02020603050405020304" pitchFamily="18" charset="0"/>
                        </a:rPr>
                        <a:t>…</a:t>
                      </a:r>
                      <a:endParaRPr lang="en-US" sz="1200" b="1" dirty="0">
                        <a:solidFill>
                          <a:schemeClr val="tx1"/>
                        </a:solidFill>
                        <a:effectLst/>
                        <a:latin typeface="Times New Roman" panose="02020603050405020304" pitchFamily="18" charset="0"/>
                        <a:ea typeface="Calibri"/>
                        <a:cs typeface="Times New Roman" panose="02020603050405020304" pitchFamily="18" charset="0"/>
                      </a:endParaRPr>
                    </a:p>
                  </a:txBody>
                  <a:tcPr marL="53995" marR="53995" marT="0" marB="0"/>
                </a:tc>
                <a:tc>
                  <a:txBody>
                    <a:bodyPr/>
                    <a:lstStyle/>
                    <a:p>
                      <a:pPr algn="ctr">
                        <a:lnSpc>
                          <a:spcPct val="115000"/>
                        </a:lnSpc>
                        <a:spcAft>
                          <a:spcPts val="0"/>
                        </a:spcAft>
                        <a:tabLst>
                          <a:tab pos="691515" algn="ctr"/>
                        </a:tabLst>
                      </a:pPr>
                      <a:r>
                        <a:rPr lang="en-US" sz="1200" b="1">
                          <a:effectLst/>
                          <a:latin typeface="Times New Roman" panose="02020603050405020304" pitchFamily="18" charset="0"/>
                          <a:cs typeface="Times New Roman" panose="02020603050405020304" pitchFamily="18" charset="0"/>
                        </a:rPr>
                        <a:t>…</a:t>
                      </a:r>
                      <a:endParaRPr lang="en-US" sz="1200" b="1">
                        <a:effectLst/>
                        <a:latin typeface="Times New Roman" panose="02020603050405020304" pitchFamily="18" charset="0"/>
                        <a:ea typeface="Calibri"/>
                        <a:cs typeface="Times New Roman" panose="02020603050405020304" pitchFamily="18" charset="0"/>
                      </a:endParaRPr>
                    </a:p>
                  </a:txBody>
                  <a:tcPr marL="53995" marR="53995" marT="0" marB="0"/>
                </a:tc>
                <a:tc>
                  <a:txBody>
                    <a:bodyPr/>
                    <a:lstStyle/>
                    <a:p>
                      <a:pPr algn="ctr">
                        <a:lnSpc>
                          <a:spcPct val="115000"/>
                        </a:lnSpc>
                        <a:spcAft>
                          <a:spcPts val="0"/>
                        </a:spcAft>
                      </a:pPr>
                      <a:r>
                        <a:rPr lang="en-US" sz="1200" b="1">
                          <a:effectLst/>
                          <a:latin typeface="Times New Roman" panose="02020603050405020304" pitchFamily="18" charset="0"/>
                          <a:cs typeface="Times New Roman" panose="02020603050405020304" pitchFamily="18" charset="0"/>
                        </a:rPr>
                        <a:t>…</a:t>
                      </a:r>
                      <a:endParaRPr lang="en-US" sz="1200" b="1">
                        <a:effectLst/>
                        <a:latin typeface="Times New Roman" panose="02020603050405020304" pitchFamily="18" charset="0"/>
                        <a:ea typeface="Calibri"/>
                        <a:cs typeface="Times New Roman" panose="02020603050405020304" pitchFamily="18" charset="0"/>
                      </a:endParaRPr>
                    </a:p>
                  </a:txBody>
                  <a:tcPr marL="53995" marR="53995" marT="0" marB="0"/>
                </a:tc>
                <a:tc>
                  <a:txBody>
                    <a:bodyPr/>
                    <a:lstStyle/>
                    <a:p>
                      <a:pPr algn="ctr">
                        <a:lnSpc>
                          <a:spcPct val="115000"/>
                        </a:lnSpc>
                        <a:spcAft>
                          <a:spcPts val="0"/>
                        </a:spcAft>
                      </a:pPr>
                      <a:r>
                        <a:rPr lang="en-US" sz="1200" b="1" dirty="0">
                          <a:effectLst/>
                          <a:latin typeface="Times New Roman" panose="02020603050405020304" pitchFamily="18" charset="0"/>
                          <a:cs typeface="Times New Roman" panose="02020603050405020304" pitchFamily="18" charset="0"/>
                        </a:rPr>
                        <a:t>…</a:t>
                      </a:r>
                      <a:endParaRPr lang="en-US" sz="1200" b="1" dirty="0">
                        <a:effectLst/>
                        <a:latin typeface="Times New Roman" panose="02020603050405020304" pitchFamily="18" charset="0"/>
                        <a:ea typeface="Calibri"/>
                        <a:cs typeface="Times New Roman" panose="02020603050405020304" pitchFamily="18" charset="0"/>
                      </a:endParaRPr>
                    </a:p>
                  </a:txBody>
                  <a:tcPr marL="53995" marR="53995" marT="0" marB="0"/>
                </a:tc>
              </a:tr>
              <a:tr h="342988">
                <a:tc>
                  <a:txBody>
                    <a:bodyPr/>
                    <a:lstStyle/>
                    <a:p>
                      <a:pPr algn="ctr">
                        <a:lnSpc>
                          <a:spcPct val="115000"/>
                        </a:lnSpc>
                        <a:spcAft>
                          <a:spcPts val="0"/>
                        </a:spcAft>
                      </a:pPr>
                      <a:r>
                        <a:rPr lang="en-US" sz="1200" b="1" dirty="0" err="1">
                          <a:solidFill>
                            <a:schemeClr val="tx1"/>
                          </a:solidFill>
                          <a:effectLst/>
                          <a:latin typeface="Times New Roman" panose="02020603050405020304" pitchFamily="18" charset="0"/>
                          <a:cs typeface="Times New Roman" panose="02020603050405020304" pitchFamily="18" charset="0"/>
                        </a:rPr>
                        <a:t>Nieu</a:t>
                      </a:r>
                      <a:endParaRPr lang="en-US" sz="1200" b="1" dirty="0">
                        <a:solidFill>
                          <a:schemeClr val="tx1"/>
                        </a:solidFill>
                        <a:effectLst/>
                        <a:latin typeface="Times New Roman" panose="02020603050405020304" pitchFamily="18" charset="0"/>
                        <a:ea typeface="Calibri"/>
                        <a:cs typeface="Times New Roman" panose="02020603050405020304" pitchFamily="18" charset="0"/>
                      </a:endParaRPr>
                    </a:p>
                  </a:txBody>
                  <a:tcPr marL="53995" marR="53995" marT="0" marB="0"/>
                </a:tc>
                <a:tc>
                  <a:txBody>
                    <a:bodyPr/>
                    <a:lstStyle/>
                    <a:p>
                      <a:pPr algn="ctr">
                        <a:lnSpc>
                          <a:spcPct val="115000"/>
                        </a:lnSpc>
                        <a:spcAft>
                          <a:spcPts val="0"/>
                        </a:spcAft>
                      </a:pPr>
                      <a:r>
                        <a:rPr lang="en-US" sz="1200" b="1">
                          <a:effectLst/>
                          <a:latin typeface="Times New Roman" panose="02020603050405020304" pitchFamily="18" charset="0"/>
                          <a:cs typeface="Times New Roman" panose="02020603050405020304" pitchFamily="18" charset="0"/>
                        </a:rPr>
                        <a:t>4</a:t>
                      </a:r>
                      <a:endParaRPr lang="en-US" sz="1200" b="1">
                        <a:effectLst/>
                        <a:latin typeface="Times New Roman" panose="02020603050405020304" pitchFamily="18" charset="0"/>
                        <a:ea typeface="Calibri"/>
                        <a:cs typeface="Times New Roman" panose="02020603050405020304" pitchFamily="18" charset="0"/>
                      </a:endParaRPr>
                    </a:p>
                  </a:txBody>
                  <a:tcPr marL="53995" marR="53995" marT="0" marB="0"/>
                </a:tc>
                <a:tc>
                  <a:txBody>
                    <a:bodyPr/>
                    <a:lstStyle/>
                    <a:p>
                      <a:pPr algn="ctr">
                        <a:lnSpc>
                          <a:spcPct val="115000"/>
                        </a:lnSpc>
                        <a:spcAft>
                          <a:spcPts val="0"/>
                        </a:spcAft>
                      </a:pPr>
                      <a:r>
                        <a:rPr lang="en-US" sz="1200" b="1">
                          <a:effectLst/>
                          <a:latin typeface="Times New Roman" panose="02020603050405020304" pitchFamily="18" charset="0"/>
                          <a:cs typeface="Times New Roman" panose="02020603050405020304" pitchFamily="18" charset="0"/>
                        </a:rPr>
                        <a:t>0%</a:t>
                      </a:r>
                      <a:endParaRPr lang="en-US" sz="1200" b="1">
                        <a:effectLst/>
                        <a:latin typeface="Times New Roman" panose="02020603050405020304" pitchFamily="18" charset="0"/>
                        <a:ea typeface="Calibri"/>
                        <a:cs typeface="Times New Roman" panose="02020603050405020304" pitchFamily="18" charset="0"/>
                      </a:endParaRPr>
                    </a:p>
                  </a:txBody>
                  <a:tcPr marL="53995" marR="53995" marT="0" marB="0"/>
                </a:tc>
                <a:tc>
                  <a:txBody>
                    <a:bodyPr/>
                    <a:lstStyle/>
                    <a:p>
                      <a:pPr algn="ctr">
                        <a:lnSpc>
                          <a:spcPct val="115000"/>
                        </a:lnSpc>
                        <a:spcAft>
                          <a:spcPts val="0"/>
                        </a:spcAft>
                      </a:pPr>
                      <a:r>
                        <a:rPr lang="en-US" sz="1200" b="1" dirty="0">
                          <a:effectLst/>
                          <a:latin typeface="Times New Roman" panose="02020603050405020304" pitchFamily="18" charset="0"/>
                          <a:cs typeface="Times New Roman" panose="02020603050405020304" pitchFamily="18" charset="0"/>
                        </a:rPr>
                        <a:t>UN</a:t>
                      </a:r>
                      <a:endParaRPr lang="en-US" sz="1200" b="1" dirty="0">
                        <a:effectLst/>
                        <a:latin typeface="Times New Roman" panose="02020603050405020304" pitchFamily="18" charset="0"/>
                        <a:ea typeface="Calibri"/>
                        <a:cs typeface="Times New Roman" panose="02020603050405020304" pitchFamily="18" charset="0"/>
                      </a:endParaRPr>
                    </a:p>
                  </a:txBody>
                  <a:tcPr marL="53995" marR="53995" marT="0" marB="0"/>
                </a:tc>
              </a:tr>
            </a:tbl>
          </a:graphicData>
        </a:graphic>
      </p:graphicFrame>
      <p:sp>
        <p:nvSpPr>
          <p:cNvPr id="6" name="Rectangle 1"/>
          <p:cNvSpPr>
            <a:spLocks noChangeArrowheads="1"/>
          </p:cNvSpPr>
          <p:nvPr/>
        </p:nvSpPr>
        <p:spPr bwMode="auto">
          <a:xfrm>
            <a:off x="1206137" y="2138174"/>
            <a:ext cx="145457" cy="244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993" tIns="35997" rIns="71993" bIns="35997" numCol="1" anchor="ctr" anchorCtr="0" compatLnSpc="1">
            <a:prstTxWarp prst="textNoShape">
              <a:avLst/>
            </a:prstTxWarp>
            <a:spAutoFit/>
          </a:bodyPr>
          <a:lstStyle/>
          <a:p>
            <a:pPr defTabSz="719907" fontAlgn="base">
              <a:spcBef>
                <a:spcPct val="0"/>
              </a:spcBef>
              <a:spcAft>
                <a:spcPct val="0"/>
              </a:spcAft>
            </a:pPr>
            <a:endParaRPr lang="en-US" sz="1116">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3F3476E6-54EB-4A4F-B640-345EC6B01BCA}" type="slidenum">
              <a:rPr lang="en-US" smtClean="0"/>
              <a:pPr/>
              <a:t>8</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5880" y="324073"/>
            <a:ext cx="1421449" cy="4536504"/>
          </a:xfrm>
          <a:prstGeom prst="rect">
            <a:avLst/>
          </a:prstGeom>
        </p:spPr>
      </p:pic>
    </p:spTree>
    <p:extLst>
      <p:ext uri="{BB962C8B-B14F-4D97-AF65-F5344CB8AC3E}">
        <p14:creationId xmlns:p14="http://schemas.microsoft.com/office/powerpoint/2010/main" val="169014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3F3476E6-54EB-4A4F-B640-345EC6B01BCA}" type="slidenum">
              <a:rPr lang="en-US" smtClean="0"/>
              <a:pPr/>
              <a:t>9</a:t>
            </a:fld>
            <a:endParaRPr lang="en-US"/>
          </a:p>
        </p:txBody>
      </p:sp>
      <p:pic>
        <p:nvPicPr>
          <p:cNvPr id="5" name="Picture 2" descr="C:\Users\faranak\Desktop\seminar\350px-Carbon_dioxide_emissions_due_to_consumption_in_China.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 y="595"/>
            <a:ext cx="7199313" cy="5399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3152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Template>
  <TotalTime>2834</TotalTime>
  <Words>3760</Words>
  <Application>Microsoft Office PowerPoint</Application>
  <PresentationFormat>Custom</PresentationFormat>
  <Paragraphs>708</Paragraphs>
  <Slides>48</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Corbel</vt:lpstr>
      <vt:lpstr>Times New Roman</vt:lpstr>
      <vt:lpstr>Wingdings</vt:lpstr>
      <vt:lpstr>Wingdings 2</vt:lpstr>
      <vt:lpstr>Wingdings 3</vt:lpstr>
      <vt:lpstr>Module</vt:lpstr>
      <vt:lpstr>Conversion of Carbon Dioxide to Products of Value</vt:lpstr>
      <vt:lpstr>Contents </vt:lpstr>
      <vt:lpstr>Release Summary  </vt:lpstr>
      <vt:lpstr>PowerPoint Presentation</vt:lpstr>
      <vt:lpstr>PowerPoint Presentation</vt:lpstr>
      <vt:lpstr>PowerPoint Presentation</vt:lpstr>
      <vt:lpstr>PowerPoint Presentation</vt:lpstr>
      <vt:lpstr>PowerPoint Presentation</vt:lpstr>
      <vt:lpstr>PowerPoint Presentation</vt:lpstr>
      <vt:lpstr>Effects of the Release </vt:lpstr>
      <vt:lpstr>Evidence of Critical National Need and Policy </vt:lpstr>
      <vt:lpstr>Facing CO2</vt:lpstr>
      <vt:lpstr>Large Scale CO2 capture</vt:lpstr>
      <vt:lpstr>CO2 capture</vt:lpstr>
      <vt:lpstr>PowerPoint Presentation</vt:lpstr>
      <vt:lpstr>The Feasibility of Carbon Dioxide Activation and Conversion </vt:lpstr>
      <vt:lpstr>PowerPoint Presentation</vt:lpstr>
      <vt:lpstr>Common CO2 conversions</vt:lpstr>
      <vt:lpstr>CO2 to CO</vt:lpstr>
      <vt:lpstr>CO2 to formic acid</vt:lpstr>
      <vt:lpstr>CO2 to ethylene</vt:lpstr>
      <vt:lpstr>CO2 to methanol</vt:lpstr>
      <vt:lpstr>PowerPoint Presentation</vt:lpstr>
      <vt:lpstr>PowerPoint Presentation</vt:lpstr>
      <vt:lpstr>Synthesis of Dimethyl ether</vt:lpstr>
      <vt:lpstr>CO2 to hydrocarbons</vt:lpstr>
      <vt:lpstr>Synthesis of methane</vt:lpstr>
      <vt:lpstr>CO2 coupling reactions</vt:lpstr>
      <vt:lpstr>Important reactions of CO2</vt:lpstr>
      <vt:lpstr>PowerPoint Presentation</vt:lpstr>
      <vt:lpstr>Reaction of CO2 and propylene glycol (PG)</vt:lpstr>
      <vt:lpstr>Reforming, definition and the following products</vt:lpstr>
      <vt:lpstr>Total products of syngas</vt:lpstr>
      <vt:lpstr>Syngas conversion</vt:lpstr>
      <vt:lpstr>The methanol  process economy</vt:lpstr>
      <vt:lpstr>Synthesis of methanol</vt:lpstr>
      <vt:lpstr>PowerPoint Presentation</vt:lpstr>
      <vt:lpstr>Conversion of syngas and olefins to ketons</vt:lpstr>
      <vt:lpstr>PowerPoint Presentation</vt:lpstr>
      <vt:lpstr>synthetic alcohol from syngas</vt:lpstr>
      <vt:lpstr>PowerPoint Presentation</vt:lpstr>
      <vt:lpstr>PowerPoint Presentation</vt:lpstr>
      <vt:lpstr>Ethanol synthesis from syngas</vt:lpstr>
      <vt:lpstr>Conclusions</vt:lpstr>
      <vt:lpstr>References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Conversion of Carbon Dioxide to Products of Value</dc:title>
  <dc:creator>faranak</dc:creator>
  <cp:lastModifiedBy>farank</cp:lastModifiedBy>
  <cp:revision>228</cp:revision>
  <dcterms:created xsi:type="dcterms:W3CDTF">2013-10-15T15:32:53Z</dcterms:created>
  <dcterms:modified xsi:type="dcterms:W3CDTF">2013-12-09T20:34:27Z</dcterms:modified>
</cp:coreProperties>
</file>