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9" r:id="rId1"/>
  </p:sldMasterIdLst>
  <p:notesMasterIdLst>
    <p:notesMasterId r:id="rId41"/>
  </p:notesMasterIdLst>
  <p:sldIdLst>
    <p:sldId id="257" r:id="rId2"/>
    <p:sldId id="256" r:id="rId3"/>
    <p:sldId id="258" r:id="rId4"/>
    <p:sldId id="261" r:id="rId5"/>
    <p:sldId id="276" r:id="rId6"/>
    <p:sldId id="259" r:id="rId7"/>
    <p:sldId id="260" r:id="rId8"/>
    <p:sldId id="262" r:id="rId9"/>
    <p:sldId id="263" r:id="rId10"/>
    <p:sldId id="269" r:id="rId11"/>
    <p:sldId id="264" r:id="rId12"/>
    <p:sldId id="265" r:id="rId13"/>
    <p:sldId id="266" r:id="rId14"/>
    <p:sldId id="267" r:id="rId15"/>
    <p:sldId id="268" r:id="rId16"/>
    <p:sldId id="271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75" r:id="rId25"/>
    <p:sldId id="287" r:id="rId26"/>
    <p:sldId id="288" r:id="rId27"/>
    <p:sldId id="289" r:id="rId28"/>
    <p:sldId id="290" r:id="rId29"/>
    <p:sldId id="291" r:id="rId30"/>
    <p:sldId id="292" r:id="rId31"/>
    <p:sldId id="293" r:id="rId32"/>
    <p:sldId id="294" r:id="rId33"/>
    <p:sldId id="295" r:id="rId34"/>
    <p:sldId id="296" r:id="rId35"/>
    <p:sldId id="297" r:id="rId36"/>
    <p:sldId id="272" r:id="rId37"/>
    <p:sldId id="273" r:id="rId38"/>
    <p:sldId id="274" r:id="rId39"/>
    <p:sldId id="278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374" autoAdjust="0"/>
  </p:normalViewPr>
  <p:slideViewPr>
    <p:cSldViewPr snapToGrid="0">
      <p:cViewPr varScale="1">
        <p:scale>
          <a:sx n="125" d="100"/>
          <a:sy n="125" d="100"/>
        </p:scale>
        <p:origin x="91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A5FBAF-CB64-4561-90AB-76B967525AAA}" type="datetimeFigureOut">
              <a:rPr lang="en-US" smtClean="0"/>
              <a:t>9/16/2016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353AF8-293B-4AE3-B482-57C8D501CB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202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53AF8-293B-4AE3-B482-57C8D501CB5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152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A6FF-302D-4339-A947-11E6DE2CD99C}" type="datetimeFigureOut">
              <a:rPr lang="en-US" smtClean="0"/>
              <a:t>9/16/2016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77F7F-CA41-496B-925C-875CF19F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987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A6FF-302D-4339-A947-11E6DE2CD99C}" type="datetimeFigureOut">
              <a:rPr lang="en-US" smtClean="0"/>
              <a:t>9/16/2016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77F7F-CA41-496B-925C-875CF19F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98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A6FF-302D-4339-A947-11E6DE2CD99C}" type="datetimeFigureOut">
              <a:rPr lang="en-US" smtClean="0"/>
              <a:t>9/16/2016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77F7F-CA41-496B-925C-875CF19FEA10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93511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A6FF-302D-4339-A947-11E6DE2CD99C}" type="datetimeFigureOut">
              <a:rPr lang="en-US" smtClean="0"/>
              <a:t>9/16/2016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77F7F-CA41-496B-925C-875CF19F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8299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A6FF-302D-4339-A947-11E6DE2CD99C}" type="datetimeFigureOut">
              <a:rPr lang="en-US" smtClean="0"/>
              <a:t>9/16/2016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77F7F-CA41-496B-925C-875CF19FEA10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612970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A6FF-302D-4339-A947-11E6DE2CD99C}" type="datetimeFigureOut">
              <a:rPr lang="en-US" smtClean="0"/>
              <a:t>9/16/2016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77F7F-CA41-496B-925C-875CF19F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7512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A6FF-302D-4339-A947-11E6DE2CD99C}" type="datetimeFigureOut">
              <a:rPr lang="en-US" smtClean="0"/>
              <a:t>9/16/2016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77F7F-CA41-496B-925C-875CF19F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1847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A6FF-302D-4339-A947-11E6DE2CD99C}" type="datetimeFigureOut">
              <a:rPr lang="en-US" smtClean="0"/>
              <a:t>9/16/2016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77F7F-CA41-496B-925C-875CF19F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979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A6FF-302D-4339-A947-11E6DE2CD99C}" type="datetimeFigureOut">
              <a:rPr lang="en-US" smtClean="0"/>
              <a:t>9/16/2016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77F7F-CA41-496B-925C-875CF19F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729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A6FF-302D-4339-A947-11E6DE2CD99C}" type="datetimeFigureOut">
              <a:rPr lang="en-US" smtClean="0"/>
              <a:t>9/16/2016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77F7F-CA41-496B-925C-875CF19F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178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A6FF-302D-4339-A947-11E6DE2CD99C}" type="datetimeFigureOut">
              <a:rPr lang="en-US" smtClean="0"/>
              <a:t>9/16/2016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77F7F-CA41-496B-925C-875CF19F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562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A6FF-302D-4339-A947-11E6DE2CD99C}" type="datetimeFigureOut">
              <a:rPr lang="en-US" smtClean="0"/>
              <a:t>9/16/2016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77F7F-CA41-496B-925C-875CF19F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360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A6FF-302D-4339-A947-11E6DE2CD99C}" type="datetimeFigureOut">
              <a:rPr lang="en-US" smtClean="0"/>
              <a:t>9/16/2016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77F7F-CA41-496B-925C-875CF19F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015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A6FF-302D-4339-A947-11E6DE2CD99C}" type="datetimeFigureOut">
              <a:rPr lang="en-US" smtClean="0"/>
              <a:t>9/16/2016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77F7F-CA41-496B-925C-875CF19F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359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A6FF-302D-4339-A947-11E6DE2CD99C}" type="datetimeFigureOut">
              <a:rPr lang="en-US" smtClean="0"/>
              <a:t>9/16/2016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77F7F-CA41-496B-925C-875CF19F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087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A6FF-302D-4339-A947-11E6DE2CD99C}" type="datetimeFigureOut">
              <a:rPr lang="en-US" smtClean="0"/>
              <a:t>9/16/2016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77F7F-CA41-496B-925C-875CF19F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012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31A6FF-302D-4339-A947-11E6DE2CD99C}" type="datetimeFigureOut">
              <a:rPr lang="en-US" smtClean="0"/>
              <a:t>9/16/2016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8377F7F-CA41-496B-925C-875CF19F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454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3" r:id="rId14"/>
    <p:sldLayoutId id="2147483794" r:id="rId15"/>
    <p:sldLayoutId id="214748379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4" descr="BESM"/>
          <p:cNvPicPr>
            <a:picLocks noChangeAspect="1" noChangeArrowheads="1"/>
          </p:cNvPicPr>
          <p:nvPr/>
        </p:nvPicPr>
        <p:blipFill>
          <a:blip r:embed="rId2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887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75" y="773540"/>
            <a:ext cx="5035639" cy="511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66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83" y="319557"/>
            <a:ext cx="7096259" cy="564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18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1057" y="110275"/>
            <a:ext cx="5972124" cy="772733"/>
          </a:xfrm>
        </p:spPr>
        <p:txBody>
          <a:bodyPr/>
          <a:lstStyle/>
          <a:p>
            <a:pPr algn="ctr" rtl="1"/>
            <a:r>
              <a:rPr lang="fa-IR" dirty="0" smtClean="0"/>
              <a:t>ذخایر عمده بنتونیت ایران:</a:t>
            </a:r>
            <a:endParaRPr lang="en-US" dirty="0"/>
          </a:p>
        </p:txBody>
      </p:sp>
      <p:pic>
        <p:nvPicPr>
          <p:cNvPr id="6" name="Content Placeholder 5" descr="http://www.ngdir.ir/Data_SD/MineMineral/Pics/15155.gif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057" y="1262129"/>
            <a:ext cx="6343230" cy="50356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944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636" y="136034"/>
            <a:ext cx="5956864" cy="627845"/>
          </a:xfrm>
        </p:spPr>
        <p:txBody>
          <a:bodyPr>
            <a:normAutofit fontScale="90000"/>
          </a:bodyPr>
          <a:lstStyle/>
          <a:p>
            <a:pPr algn="ctr" rtl="1"/>
            <a:r>
              <a:rPr lang="fa-IR" dirty="0" smtClean="0"/>
              <a:t>پیدایش و استخراج بنتونیت: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6060" y="1736233"/>
            <a:ext cx="6150047" cy="3464418"/>
          </a:xfrm>
        </p:spPr>
        <p:txBody>
          <a:bodyPr>
            <a:normAutofit/>
          </a:bodyPr>
          <a:lstStyle/>
          <a:p>
            <a:pPr algn="r" rtl="1">
              <a:buFont typeface="Wingdings" panose="05000000000000000000" pitchFamily="2" charset="2"/>
              <a:buChar char="v"/>
            </a:pPr>
            <a:endParaRPr lang="fa-IR" sz="2000" dirty="0">
              <a:cs typeface="B Nazanin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2000" dirty="0" smtClean="0">
                <a:cs typeface="B Nazanin" panose="00000400000000000000" pitchFamily="2" charset="-78"/>
              </a:rPr>
              <a:t>ذخایر گرمابی </a:t>
            </a:r>
          </a:p>
          <a:p>
            <a:pPr algn="r" rtl="1">
              <a:buFont typeface="Wingdings" panose="05000000000000000000" pitchFamily="2" charset="2"/>
              <a:buChar char="v"/>
            </a:pPr>
            <a:endParaRPr lang="fa-IR" sz="2000" dirty="0">
              <a:cs typeface="B Nazanin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endParaRPr lang="fa-IR" sz="2000" dirty="0" smtClean="0">
              <a:cs typeface="B Nazanin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endParaRPr lang="fa-IR" sz="2000" dirty="0">
              <a:cs typeface="B Nazanin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2000" dirty="0" smtClean="0">
                <a:cs typeface="B Nazanin" panose="00000400000000000000" pitchFamily="2" charset="-78"/>
              </a:rPr>
              <a:t>ذخایر رسوبی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168" y="1877901"/>
            <a:ext cx="4317641" cy="363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115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entonite Mobile Crushing and Screening plant for sale www.dragonmachinery.co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1549" y="141667"/>
            <a:ext cx="6713347" cy="565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933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5604" y="0"/>
            <a:ext cx="5557619" cy="946598"/>
          </a:xfrm>
        </p:spPr>
        <p:txBody>
          <a:bodyPr/>
          <a:lstStyle/>
          <a:p>
            <a:pPr algn="ctr" rtl="1"/>
            <a:r>
              <a:rPr lang="fa-IR" dirty="0" smtClean="0"/>
              <a:t>مصارف بنتونیت: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851" y="701898"/>
            <a:ext cx="6645499" cy="6020873"/>
          </a:xfrm>
        </p:spPr>
        <p:txBody>
          <a:bodyPr>
            <a:noAutofit/>
          </a:bodyPr>
          <a:lstStyle/>
          <a:p>
            <a:pPr algn="r" rtl="1"/>
            <a:r>
              <a:rPr lang="fa-IR" sz="2000" dirty="0">
                <a:cs typeface="B Nazanin" panose="00000400000000000000" pitchFamily="2" charset="-78"/>
              </a:rPr>
              <a:t>کشاورزی و دامداری و </a:t>
            </a:r>
            <a:r>
              <a:rPr lang="fa-IR" sz="2000" dirty="0" smtClean="0">
                <a:cs typeface="B Nazanin" panose="00000400000000000000" pitchFamily="2" charset="-78"/>
              </a:rPr>
              <a:t>طیور</a:t>
            </a:r>
            <a:endParaRPr lang="fa-IR" sz="2000" dirty="0">
              <a:cs typeface="B Nazanin" panose="00000400000000000000" pitchFamily="2" charset="-78"/>
            </a:endParaRPr>
          </a:p>
          <a:p>
            <a:pPr algn="r" rtl="1"/>
            <a:r>
              <a:rPr lang="fa-IR" sz="2000" dirty="0" smtClean="0">
                <a:cs typeface="B Nazanin" panose="00000400000000000000" pitchFamily="2" charset="-78"/>
              </a:rPr>
              <a:t>گل حفاری</a:t>
            </a:r>
            <a:endParaRPr lang="en-US" sz="2000" dirty="0" smtClean="0">
              <a:cs typeface="B Nazanin" panose="00000400000000000000" pitchFamily="2" charset="-78"/>
            </a:endParaRPr>
          </a:p>
          <a:p>
            <a:pPr algn="r" rtl="1"/>
            <a:r>
              <a:rPr lang="fa-IR" sz="2000" dirty="0" smtClean="0">
                <a:cs typeface="B Nazanin" panose="00000400000000000000" pitchFamily="2" charset="-78"/>
              </a:rPr>
              <a:t>ریخته گری</a:t>
            </a:r>
          </a:p>
          <a:p>
            <a:pPr algn="r" rtl="1"/>
            <a:r>
              <a:rPr lang="fa-IR" sz="2000" dirty="0" smtClean="0">
                <a:cs typeface="B Nazanin" panose="00000400000000000000" pitchFamily="2" charset="-78"/>
              </a:rPr>
              <a:t>گندوله آهن جهت شمش آهن</a:t>
            </a:r>
          </a:p>
          <a:p>
            <a:pPr algn="r" rtl="1"/>
            <a:r>
              <a:rPr lang="fa-IR" sz="2000" dirty="0" smtClean="0">
                <a:cs typeface="B Nazanin" panose="00000400000000000000" pitchFamily="2" charset="-78"/>
              </a:rPr>
              <a:t>ارتینگ و چاه های ارت</a:t>
            </a:r>
          </a:p>
          <a:p>
            <a:pPr algn="r" rtl="1"/>
            <a:r>
              <a:rPr lang="fa-IR" sz="2000" dirty="0" smtClean="0">
                <a:cs typeface="B Nazanin" panose="00000400000000000000" pitchFamily="2" charset="-78"/>
              </a:rPr>
              <a:t>بازیافت کنندگی</a:t>
            </a:r>
          </a:p>
          <a:p>
            <a:pPr algn="r" rtl="1"/>
            <a:r>
              <a:rPr lang="fa-IR" sz="2000" dirty="0" smtClean="0">
                <a:cs typeface="B Nazanin" panose="00000400000000000000" pitchFamily="2" charset="-78"/>
              </a:rPr>
              <a:t>تصفیه و رنگ بری</a:t>
            </a:r>
          </a:p>
          <a:p>
            <a:pPr algn="r" rtl="1"/>
            <a:r>
              <a:rPr lang="fa-IR" sz="2000" dirty="0" smtClean="0">
                <a:cs typeface="B Nazanin" panose="00000400000000000000" pitchFamily="2" charset="-78"/>
              </a:rPr>
              <a:t>مواد شوینده</a:t>
            </a:r>
          </a:p>
          <a:p>
            <a:pPr algn="r" rtl="1"/>
            <a:r>
              <a:rPr lang="fa-IR" sz="2000" dirty="0" smtClean="0">
                <a:cs typeface="B Nazanin" panose="00000400000000000000" pitchFamily="2" charset="-78"/>
              </a:rPr>
              <a:t>داروسازی و لوازم آرایشی</a:t>
            </a:r>
          </a:p>
          <a:p>
            <a:pPr algn="r" rtl="1"/>
            <a:r>
              <a:rPr lang="fa-IR" sz="2000" dirty="0" smtClean="0">
                <a:cs typeface="B Nazanin" panose="00000400000000000000" pitchFamily="2" charset="-78"/>
              </a:rPr>
              <a:t>کاتالیزور</a:t>
            </a:r>
          </a:p>
          <a:p>
            <a:pPr algn="r" rtl="1"/>
            <a:r>
              <a:rPr lang="fa-IR" sz="2000" dirty="0" smtClean="0">
                <a:cs typeface="B Nazanin" panose="00000400000000000000" pitchFamily="2" charset="-78"/>
              </a:rPr>
              <a:t>محیط زیست(جذب یونها)</a:t>
            </a:r>
          </a:p>
          <a:p>
            <a:pPr algn="r" rtl="1"/>
            <a:r>
              <a:rPr lang="fa-IR" sz="2000" dirty="0" smtClean="0">
                <a:cs typeface="B Nazanin" panose="00000400000000000000" pitchFamily="2" charset="-78"/>
              </a:rPr>
              <a:t>صنعت آجر</a:t>
            </a:r>
          </a:p>
          <a:p>
            <a:pPr algn="r" rtl="1"/>
            <a:r>
              <a:rPr lang="fa-IR" sz="2000" dirty="0" smtClean="0">
                <a:cs typeface="B Nazanin" panose="00000400000000000000" pitchFamily="2" charset="-78"/>
              </a:rPr>
              <a:t>مهندسی عمران</a:t>
            </a:r>
          </a:p>
          <a:p>
            <a:pPr algn="r" rtl="1"/>
            <a:endParaRPr lang="fa-IR" sz="2000" dirty="0" smtClean="0"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endParaRPr lang="fa-IR" sz="2000" dirty="0" smtClean="0">
              <a:cs typeface="B Nazanin" panose="00000400000000000000" pitchFamily="2" charset="-78"/>
            </a:endParaRPr>
          </a:p>
          <a:p>
            <a:pPr algn="r" rtl="1"/>
            <a:endParaRPr lang="fa-IR" sz="2000" dirty="0" smtClean="0">
              <a:cs typeface="B Nazanin" panose="00000400000000000000" pitchFamily="2" charset="-78"/>
            </a:endParaRPr>
          </a:p>
          <a:p>
            <a:pPr algn="r" rtl="1"/>
            <a:endParaRPr lang="fa-IR" sz="2000" dirty="0" smtClean="0">
              <a:cs typeface="B Nazanin" panose="00000400000000000000" pitchFamily="2" charset="-78"/>
            </a:endParaRPr>
          </a:p>
          <a:p>
            <a:pPr algn="r" rtl="1"/>
            <a:endParaRPr lang="fa-IR" sz="2000" dirty="0" smtClean="0">
              <a:cs typeface="B Nazanin" panose="00000400000000000000" pitchFamily="2" charset="-78"/>
            </a:endParaRPr>
          </a:p>
          <a:p>
            <a:pPr algn="r" rtl="1"/>
            <a:endParaRPr lang="en-US" sz="20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2241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1668"/>
            <a:ext cx="5082863" cy="734095"/>
          </a:xfrm>
        </p:spPr>
        <p:txBody>
          <a:bodyPr/>
          <a:lstStyle/>
          <a:p>
            <a:pPr algn="ctr" rtl="1"/>
            <a:r>
              <a:rPr lang="fa-IR" dirty="0" smtClean="0"/>
              <a:t>بنتونیت در کشاورزی: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70479" y="1094704"/>
            <a:ext cx="3345164" cy="5763296"/>
          </a:xfrm>
        </p:spPr>
        <p:txBody>
          <a:bodyPr>
            <a:noAutofit/>
          </a:bodyPr>
          <a:lstStyle/>
          <a:p>
            <a:pPr marL="0" indent="0" algn="r" rtl="1">
              <a:buNone/>
            </a:pPr>
            <a:r>
              <a:rPr lang="fa-IR" sz="2000" dirty="0" smtClean="0">
                <a:cs typeface="B Nazanin" panose="00000400000000000000" pitchFamily="2" charset="-78"/>
              </a:rPr>
              <a:t>فواید کاربرد بنتونیت در کشاورزی:</a:t>
            </a:r>
          </a:p>
          <a:p>
            <a:pPr marL="0" indent="0" algn="r" rtl="1">
              <a:buNone/>
            </a:pPr>
            <a:endParaRPr lang="fa-IR" sz="2000" dirty="0" smtClean="0">
              <a:cs typeface="B Nazanin" panose="00000400000000000000" pitchFamily="2" charset="-78"/>
            </a:endParaRPr>
          </a:p>
          <a:p>
            <a:pPr algn="r" rtl="1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fa-IR" sz="2000" dirty="0" smtClean="0">
                <a:cs typeface="B Nazanin" panose="00000400000000000000" pitchFamily="2" charset="-78"/>
              </a:rPr>
              <a:t>صرفه جویی در مصرف آب</a:t>
            </a:r>
          </a:p>
          <a:p>
            <a:pPr algn="r" rtl="1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fa-IR" sz="2000" dirty="0" smtClean="0">
                <a:cs typeface="B Nazanin" panose="00000400000000000000" pitchFamily="2" charset="-78"/>
              </a:rPr>
              <a:t>صرفه جویی در مصرف کود</a:t>
            </a:r>
          </a:p>
          <a:p>
            <a:pPr algn="r" rtl="1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fa-IR" sz="2000" dirty="0" smtClean="0">
                <a:cs typeface="B Nazanin" panose="00000400000000000000" pitchFamily="2" charset="-78"/>
              </a:rPr>
              <a:t>کاستن آلودگی کودها</a:t>
            </a:r>
          </a:p>
          <a:p>
            <a:pPr algn="r" rtl="1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fa-IR" sz="2000" dirty="0" smtClean="0">
                <a:cs typeface="B Nazanin" panose="00000400000000000000" pitchFamily="2" charset="-78"/>
              </a:rPr>
              <a:t>از بین بردن آفت ها</a:t>
            </a:r>
          </a:p>
          <a:p>
            <a:pPr algn="r" rtl="1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fa-IR" sz="2000" dirty="0" smtClean="0">
                <a:cs typeface="B Nazanin" panose="00000400000000000000" pitchFamily="2" charset="-78"/>
              </a:rPr>
              <a:t>جلوگیری از وارد نشدن سموم به بدن</a:t>
            </a:r>
          </a:p>
          <a:p>
            <a:pPr algn="r" rtl="1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fa-IR" sz="2000" dirty="0" smtClean="0">
                <a:cs typeface="B Nazanin" panose="00000400000000000000" pitchFamily="2" charset="-78"/>
              </a:rPr>
              <a:t>انبار کردن غلات</a:t>
            </a:r>
            <a:endParaRPr lang="fa-IR" sz="2000" dirty="0"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endParaRPr lang="en-US" sz="2000" dirty="0">
              <a:cs typeface="B Nazanin" panose="00000400000000000000" pitchFamily="2" charset="-78"/>
            </a:endParaRPr>
          </a:p>
        </p:txBody>
      </p:sp>
      <p:pic>
        <p:nvPicPr>
          <p:cNvPr id="1026" name="Picture 2" descr="http://www.zarinkhak.com/images/EditorUpload/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80" y="1635616"/>
            <a:ext cx="3102780" cy="4056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321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5958626" cy="1381428"/>
          </a:xfrm>
        </p:spPr>
        <p:txBody>
          <a:bodyPr>
            <a:normAutofit/>
          </a:bodyPr>
          <a:lstStyle/>
          <a:p>
            <a:pPr algn="ctr" rtl="1"/>
            <a:r>
              <a:rPr lang="fa-IR" dirty="0" smtClean="0"/>
              <a:t>جذب علف کش استوکلر(</a:t>
            </a:r>
            <a:r>
              <a:rPr lang="en-US" dirty="0" err="1" smtClean="0"/>
              <a:t>acetochlor</a:t>
            </a:r>
            <a:r>
              <a:rPr lang="fa-IR" dirty="0"/>
              <a:t>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599" y="965915"/>
            <a:ext cx="6347714" cy="5075449"/>
          </a:xfrm>
        </p:spPr>
        <p:txBody>
          <a:bodyPr/>
          <a:lstStyle/>
          <a:p>
            <a:pPr marL="457200" lvl="1" indent="0" algn="r" rtl="1">
              <a:buNone/>
            </a:pPr>
            <a:endParaRPr lang="fa-IR" dirty="0" smtClean="0"/>
          </a:p>
          <a:p>
            <a:pPr lvl="1" algn="r" rtl="1">
              <a:buFont typeface="Wingdings" panose="05000000000000000000" pitchFamily="2" charset="2"/>
              <a:buChar char="Ø"/>
            </a:pPr>
            <a:r>
              <a:rPr lang="fa-IR" sz="2000" dirty="0" smtClean="0">
                <a:cs typeface="B Nazanin" panose="00000400000000000000" pitchFamily="2" charset="-78"/>
              </a:rPr>
              <a:t>استوکلر علف کش برای گیاهان هرزه</a:t>
            </a:r>
            <a:endParaRPr lang="fa-IR" sz="2000" dirty="0">
              <a:cs typeface="B Nazanin" panose="00000400000000000000" pitchFamily="2" charset="-7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75" y="1854557"/>
            <a:ext cx="2047741" cy="4095482"/>
          </a:xfrm>
          <a:prstGeom prst="rect">
            <a:avLst/>
          </a:prstGeom>
        </p:spPr>
      </p:pic>
      <p:pic>
        <p:nvPicPr>
          <p:cNvPr id="1032" name="Picture 8" descr="http://www.jki.bund.de/fileadmin/dam_uploads/_A/AGs/Herbologie/HER_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340" y="2234734"/>
            <a:ext cx="4095750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458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609599" y="103032"/>
            <a:ext cx="6347713" cy="114622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0" name="Content Placeholder 1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1468192"/>
            <a:ext cx="6551054" cy="466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59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218941"/>
            <a:ext cx="6347713" cy="837127"/>
          </a:xfrm>
        </p:spPr>
        <p:txBody>
          <a:bodyPr>
            <a:normAutofit fontScale="90000"/>
          </a:bodyPr>
          <a:lstStyle/>
          <a:p>
            <a:pPr algn="ctr" rtl="1"/>
            <a:r>
              <a:rPr lang="fa-IR" dirty="0" smtClean="0"/>
              <a:t>جذب علف کش آترازین(</a:t>
            </a:r>
            <a:r>
              <a:rPr lang="en-US" dirty="0" smtClean="0"/>
              <a:t>Atrazine</a:t>
            </a:r>
            <a:r>
              <a:rPr lang="fa-IR" dirty="0" smtClean="0"/>
              <a:t>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1205" y="1429554"/>
            <a:ext cx="6866107" cy="4855335"/>
          </a:xfrm>
        </p:spPr>
        <p:txBody>
          <a:bodyPr/>
          <a:lstStyle/>
          <a:p>
            <a:pPr algn="r" rtl="1">
              <a:buFont typeface="Wingdings" panose="05000000000000000000" pitchFamily="2" charset="2"/>
              <a:buChar char="ü"/>
            </a:pPr>
            <a:r>
              <a:rPr lang="fa-IR" sz="2000" dirty="0" smtClean="0">
                <a:cs typeface="B Nazanin" panose="00000400000000000000" pitchFamily="2" charset="-78"/>
              </a:rPr>
              <a:t>فرمول:</a:t>
            </a:r>
            <a:r>
              <a:rPr lang="en-US" sz="2000" dirty="0" smtClean="0">
                <a:cs typeface="B Nazanin" panose="00000400000000000000" pitchFamily="2" charset="-78"/>
              </a:rPr>
              <a:t>)</a:t>
            </a:r>
            <a:r>
              <a:rPr lang="fa-IR" sz="2000" dirty="0" smtClean="0">
                <a:cs typeface="B Nazanin" panose="00000400000000000000" pitchFamily="2" charset="-78"/>
              </a:rPr>
              <a:t>6-کلرو-2اتیل-4ایزوپروپیل-5،3،1-تری آزین-4،2دی آمین) </a:t>
            </a:r>
          </a:p>
          <a:p>
            <a:pPr algn="r" rtl="1">
              <a:buFont typeface="Wingdings" panose="05000000000000000000" pitchFamily="2" charset="2"/>
              <a:buChar char="ü"/>
            </a:pPr>
            <a:endParaRPr lang="fa-IR" dirty="0"/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sz="2000" dirty="0" smtClean="0">
                <a:cs typeface="B Nazanin" panose="00000400000000000000" pitchFamily="2" charset="-78"/>
              </a:rPr>
              <a:t>استفاده در مزارع ذرت</a:t>
            </a:r>
          </a:p>
          <a:p>
            <a:pPr algn="r" rtl="1">
              <a:buFont typeface="Wingdings" panose="05000000000000000000" pitchFamily="2" charset="2"/>
              <a:buChar char="ü"/>
            </a:pPr>
            <a:endParaRPr lang="fa-IR" dirty="0" smtClean="0"/>
          </a:p>
          <a:p>
            <a:pPr algn="r" rtl="1">
              <a:buFont typeface="Wingdings" panose="05000000000000000000" pitchFamily="2" charset="2"/>
              <a:buChar char="ü"/>
            </a:pPr>
            <a:endParaRPr lang="fa-IR" dirty="0" smtClean="0"/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sz="2000" dirty="0">
                <a:cs typeface="B Nazanin" panose="00000400000000000000" pitchFamily="2" charset="-78"/>
              </a:rPr>
              <a:t>ا</a:t>
            </a:r>
            <a:r>
              <a:rPr lang="fa-IR" sz="2000" dirty="0" smtClean="0">
                <a:cs typeface="B Nazanin" panose="00000400000000000000" pitchFamily="2" charset="-78"/>
              </a:rPr>
              <a:t>ستفاده </a:t>
            </a:r>
            <a:r>
              <a:rPr lang="fa-IR" sz="2000" dirty="0">
                <a:cs typeface="B Nazanin" panose="00000400000000000000" pitchFamily="2" charset="-78"/>
              </a:rPr>
              <a:t>در مزارع </a:t>
            </a:r>
            <a:r>
              <a:rPr lang="fa-IR" sz="2000" dirty="0" smtClean="0">
                <a:cs typeface="B Nazanin" panose="00000400000000000000" pitchFamily="2" charset="-78"/>
              </a:rPr>
              <a:t>نیشکر</a:t>
            </a:r>
            <a:endParaRPr lang="fa-IR" sz="2000" dirty="0">
              <a:cs typeface="B Nazanin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ü"/>
            </a:pPr>
            <a:endParaRPr lang="fa-IR" dirty="0"/>
          </a:p>
          <a:p>
            <a:pPr algn="r" rtl="1">
              <a:buFont typeface="Wingdings" panose="05000000000000000000" pitchFamily="2" charset="2"/>
              <a:buChar char="ü"/>
            </a:pPr>
            <a:endParaRPr lang="fa-IR" dirty="0" smtClean="0"/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sz="2000" dirty="0">
                <a:cs typeface="B Nazanin" panose="00000400000000000000" pitchFamily="2" charset="-78"/>
              </a:rPr>
              <a:t>استفاده در زمین های جنگل کاری شده</a:t>
            </a:r>
          </a:p>
          <a:p>
            <a:pPr algn="r" rtl="1">
              <a:buFont typeface="Wingdings" panose="05000000000000000000" pitchFamily="2" charset="2"/>
              <a:buChar char="ü"/>
            </a:pPr>
            <a:endParaRPr lang="fa-IR" dirty="0" smtClean="0"/>
          </a:p>
          <a:p>
            <a:pPr algn="r" rtl="1">
              <a:buFont typeface="Wingdings" panose="05000000000000000000" pitchFamily="2" charset="2"/>
              <a:buChar char="ü"/>
            </a:pPr>
            <a:endParaRPr lang="fa-IR" dirty="0"/>
          </a:p>
          <a:p>
            <a:pPr algn="r" rtl="1">
              <a:buFont typeface="Wingdings" panose="05000000000000000000" pitchFamily="2" charset="2"/>
              <a:buChar char="ü"/>
            </a:pPr>
            <a:endParaRPr lang="fa-IR" dirty="0"/>
          </a:p>
          <a:p>
            <a:pPr algn="r" rtl="1">
              <a:buFont typeface="Wingdings" panose="05000000000000000000" pitchFamily="2" charset="2"/>
              <a:buChar char="ü"/>
            </a:pPr>
            <a:endParaRPr lang="en-US" dirty="0"/>
          </a:p>
        </p:txBody>
      </p:sp>
      <p:pic>
        <p:nvPicPr>
          <p:cNvPr id="2052" name="Picture 4" descr="Atraz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009" y="2601533"/>
            <a:ext cx="4770274" cy="385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4189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9364" y="1842483"/>
            <a:ext cx="6365383" cy="4841651"/>
          </a:xfrm>
        </p:spPr>
        <p:txBody>
          <a:bodyPr>
            <a:noAutofit/>
          </a:bodyPr>
          <a:lstStyle/>
          <a:p>
            <a:pPr algn="ctr" rtl="1">
              <a:lnSpc>
                <a:spcPct val="150000"/>
              </a:lnSpc>
            </a:pPr>
            <a:r>
              <a:rPr lang="fa-IR" sz="2000" b="1" dirty="0">
                <a:solidFill>
                  <a:schemeClr val="tx1"/>
                </a:solidFill>
                <a:cs typeface="B Nazanin" panose="00000400000000000000" pitchFamily="2" charset="-78"/>
              </a:rPr>
              <a:t>موضوع سمینار</a:t>
            </a:r>
            <a:r>
              <a:rPr lang="fa-IR" sz="20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:</a:t>
            </a:r>
            <a:endParaRPr lang="en-US" sz="2000" b="1" dirty="0" smtClean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>
              <a:lnSpc>
                <a:spcPct val="150000"/>
              </a:lnSpc>
            </a:pPr>
            <a:r>
              <a:rPr lang="fa-IR" sz="36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 </a:t>
            </a:r>
            <a:r>
              <a:rPr lang="fa-IR" sz="3600" b="1" dirty="0">
                <a:solidFill>
                  <a:schemeClr val="tx1"/>
                </a:solidFill>
                <a:cs typeface="B Nazanin" panose="00000400000000000000" pitchFamily="2" charset="-78"/>
              </a:rPr>
              <a:t>بنتونیت و کاربردهای صنعتی آن</a:t>
            </a:r>
          </a:p>
          <a:p>
            <a:pPr algn="ctr" rtl="1">
              <a:lnSpc>
                <a:spcPct val="150000"/>
              </a:lnSpc>
            </a:pPr>
            <a:r>
              <a:rPr lang="fa-IR" sz="2000" dirty="0">
                <a:solidFill>
                  <a:schemeClr val="tx1"/>
                </a:solidFill>
                <a:cs typeface="B Nazanin" panose="00000400000000000000" pitchFamily="2" charset="-78"/>
              </a:rPr>
              <a:t>ارائه دهنده</a:t>
            </a:r>
            <a:r>
              <a:rPr lang="fa-IR" sz="2000" dirty="0" smtClean="0">
                <a:solidFill>
                  <a:schemeClr val="tx1"/>
                </a:solidFill>
                <a:cs typeface="B Nazanin" panose="00000400000000000000" pitchFamily="2" charset="-78"/>
              </a:rPr>
              <a:t>:</a:t>
            </a:r>
            <a:endParaRPr lang="en-US" sz="2000" dirty="0" smtClean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>
              <a:lnSpc>
                <a:spcPct val="150000"/>
              </a:lnSpc>
            </a:pPr>
            <a:r>
              <a:rPr lang="fa-IR" sz="2800" dirty="0" smtClean="0">
                <a:solidFill>
                  <a:schemeClr val="tx1"/>
                </a:solidFill>
                <a:cs typeface="B Nazanin" panose="00000400000000000000" pitchFamily="2" charset="-78"/>
              </a:rPr>
              <a:t>پیمان </a:t>
            </a:r>
            <a:r>
              <a:rPr lang="fa-IR" sz="2800" dirty="0">
                <a:solidFill>
                  <a:schemeClr val="tx1"/>
                </a:solidFill>
                <a:cs typeface="B Nazanin" panose="00000400000000000000" pitchFamily="2" charset="-78"/>
              </a:rPr>
              <a:t>ساکی</a:t>
            </a:r>
          </a:p>
          <a:p>
            <a:pPr algn="ctr" rtl="1">
              <a:lnSpc>
                <a:spcPct val="150000"/>
              </a:lnSpc>
            </a:pPr>
            <a:r>
              <a:rPr lang="fa-IR" sz="2000" dirty="0" smtClean="0">
                <a:solidFill>
                  <a:schemeClr val="tx1"/>
                </a:solidFill>
                <a:cs typeface="B Nazanin" panose="00000400000000000000" pitchFamily="2" charset="-78"/>
              </a:rPr>
              <a:t>استاد </a:t>
            </a:r>
            <a:r>
              <a:rPr lang="fa-IR" sz="2000" dirty="0">
                <a:solidFill>
                  <a:schemeClr val="tx1"/>
                </a:solidFill>
                <a:cs typeface="B Nazanin" panose="00000400000000000000" pitchFamily="2" charset="-78"/>
              </a:rPr>
              <a:t>راهنما: </a:t>
            </a:r>
            <a:endParaRPr lang="en-US" sz="2000" dirty="0" smtClean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>
              <a:lnSpc>
                <a:spcPct val="150000"/>
              </a:lnSpc>
            </a:pPr>
            <a:r>
              <a:rPr lang="fa-IR" sz="2800" dirty="0" smtClean="0">
                <a:solidFill>
                  <a:schemeClr val="tx1"/>
                </a:solidFill>
                <a:cs typeface="B Nazanin" panose="00000400000000000000" pitchFamily="2" charset="-78"/>
              </a:rPr>
              <a:t>دکتر </a:t>
            </a:r>
            <a:r>
              <a:rPr lang="fa-IR" sz="2800" dirty="0">
                <a:solidFill>
                  <a:schemeClr val="tx1"/>
                </a:solidFill>
                <a:cs typeface="B Nazanin" panose="00000400000000000000" pitchFamily="2" charset="-78"/>
              </a:rPr>
              <a:t>سید حسن قاضی </a:t>
            </a:r>
            <a:r>
              <a:rPr lang="fa-IR" sz="2800" dirty="0" smtClean="0">
                <a:solidFill>
                  <a:schemeClr val="tx1"/>
                </a:solidFill>
                <a:cs typeface="B Nazanin" panose="00000400000000000000" pitchFamily="2" charset="-78"/>
              </a:rPr>
              <a:t>عسکر</a:t>
            </a:r>
            <a:endParaRPr lang="fa-IR" sz="2800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885" y="0"/>
            <a:ext cx="1944339" cy="1842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613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270456"/>
            <a:ext cx="6347713" cy="77273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2221" y="1300766"/>
            <a:ext cx="6912973" cy="473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85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28790"/>
            <a:ext cx="6023021" cy="862884"/>
          </a:xfrm>
        </p:spPr>
        <p:txBody>
          <a:bodyPr/>
          <a:lstStyle/>
          <a:p>
            <a:pPr algn="ctr" rtl="1"/>
            <a:r>
              <a:rPr lang="fa-IR" dirty="0" smtClean="0"/>
              <a:t>بنتونیت در خوراک مرغ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1674"/>
            <a:ext cx="6347714" cy="4533808"/>
          </a:xfrm>
        </p:spPr>
        <p:txBody>
          <a:bodyPr/>
          <a:lstStyle/>
          <a:p>
            <a:pPr algn="r" rtl="1"/>
            <a:r>
              <a:rPr lang="fa-IR" sz="2000" dirty="0" smtClean="0">
                <a:cs typeface="B Nazanin" panose="00000400000000000000" pitchFamily="2" charset="-78"/>
              </a:rPr>
              <a:t>به عنوان اتصال دهنده و روان کننده</a:t>
            </a:r>
          </a:p>
          <a:p>
            <a:pPr algn="r" rtl="1"/>
            <a:r>
              <a:rPr lang="fa-IR" sz="2000" dirty="0" smtClean="0">
                <a:cs typeface="B Nazanin" panose="00000400000000000000" pitchFamily="2" charset="-78"/>
              </a:rPr>
              <a:t>توسعه دهنده کالری</a:t>
            </a:r>
          </a:p>
          <a:p>
            <a:pPr algn="r" rtl="1"/>
            <a:r>
              <a:rPr lang="fa-IR" sz="2000" dirty="0" smtClean="0">
                <a:cs typeface="B Nazanin" panose="00000400000000000000" pitchFamily="2" charset="-78"/>
              </a:rPr>
              <a:t>افزایش در اندازه تخم مرغ ها</a:t>
            </a:r>
          </a:p>
          <a:p>
            <a:pPr algn="r" rtl="1"/>
            <a:r>
              <a:rPr lang="fa-IR" sz="2000" dirty="0" smtClean="0">
                <a:cs typeface="B Nazanin" panose="00000400000000000000" pitchFamily="2" charset="-78"/>
              </a:rPr>
              <a:t>افزایش وزن بدن مرغ ها</a:t>
            </a:r>
            <a:endParaRPr lang="en-US" sz="2000" dirty="0">
              <a:cs typeface="B Nazanin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2704563"/>
            <a:ext cx="5738115" cy="374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681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90152"/>
            <a:ext cx="6347713" cy="669702"/>
          </a:xfrm>
        </p:spPr>
        <p:txBody>
          <a:bodyPr/>
          <a:lstStyle/>
          <a:p>
            <a:pPr algn="r" rtl="1"/>
            <a:r>
              <a:rPr lang="fa-IR" dirty="0" smtClean="0"/>
              <a:t>بنتونیت در جذب سم آفلاتوکسین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366" y="540914"/>
            <a:ext cx="6570947" cy="5500450"/>
          </a:xfrm>
        </p:spPr>
        <p:txBody>
          <a:bodyPr>
            <a:noAutofit/>
          </a:bodyPr>
          <a:lstStyle/>
          <a:p>
            <a:pPr algn="r" rtl="1">
              <a:lnSpc>
                <a:spcPct val="250000"/>
              </a:lnSpc>
            </a:pPr>
            <a:r>
              <a:rPr lang="fa-IR" sz="2000" dirty="0" smtClean="0">
                <a:cs typeface="B Nazanin" panose="00000400000000000000" pitchFamily="2" charset="-78"/>
              </a:rPr>
              <a:t>بنتونیت نوع (کلسیمی – سدیمی) بیشترین جذب دارد</a:t>
            </a:r>
          </a:p>
          <a:p>
            <a:pPr algn="r" rtl="1">
              <a:lnSpc>
                <a:spcPct val="250000"/>
              </a:lnSpc>
            </a:pPr>
            <a:r>
              <a:rPr lang="fa-IR" sz="2000" dirty="0" smtClean="0">
                <a:cs typeface="B Nazanin" panose="00000400000000000000" pitchFamily="2" charset="-78"/>
              </a:rPr>
              <a:t>بیشترین مقدار جذب در </a:t>
            </a:r>
            <a:r>
              <a:rPr lang="en-US" sz="2000" dirty="0" smtClean="0">
                <a:cs typeface="B Nazanin" panose="00000400000000000000" pitchFamily="2" charset="-78"/>
              </a:rPr>
              <a:t>pH=9</a:t>
            </a:r>
            <a:endParaRPr lang="fa-IR" sz="2000" dirty="0" smtClean="0">
              <a:cs typeface="B Nazanin" panose="00000400000000000000" pitchFamily="2" charset="-78"/>
            </a:endParaRPr>
          </a:p>
          <a:p>
            <a:pPr algn="r" rtl="1">
              <a:lnSpc>
                <a:spcPct val="250000"/>
              </a:lnSpc>
            </a:pPr>
            <a:r>
              <a:rPr lang="fa-IR" sz="2000" dirty="0" smtClean="0">
                <a:cs typeface="B Nazanin" panose="00000400000000000000" pitchFamily="2" charset="-78"/>
              </a:rPr>
              <a:t>مقدار جذب تابعی از میزان جذب آب می باشد</a:t>
            </a:r>
          </a:p>
          <a:p>
            <a:pPr algn="r" rtl="1">
              <a:lnSpc>
                <a:spcPct val="250000"/>
              </a:lnSpc>
            </a:pPr>
            <a:r>
              <a:rPr lang="fa-IR" sz="2000" dirty="0" smtClean="0">
                <a:cs typeface="B Nazanin" panose="00000400000000000000" pitchFamily="2" charset="-78"/>
              </a:rPr>
              <a:t>بنتونیت </a:t>
            </a:r>
            <a:r>
              <a:rPr lang="en-US" sz="2000" dirty="0" smtClean="0">
                <a:cs typeface="B Nazanin" panose="00000400000000000000" pitchFamily="2" charset="-78"/>
              </a:rPr>
              <a:t>G</a:t>
            </a:r>
            <a:r>
              <a:rPr lang="fa-IR" sz="2000" dirty="0" smtClean="0">
                <a:cs typeface="B Nazanin" panose="00000400000000000000" pitchFamily="2" charset="-78"/>
              </a:rPr>
              <a:t>هفته اول64/7٪ هفته دوم69/3٪ جذب آفلاتوکسین </a:t>
            </a:r>
            <a:r>
              <a:rPr lang="en-US" sz="2000" dirty="0" smtClean="0">
                <a:cs typeface="B Nazanin" panose="00000400000000000000" pitchFamily="2" charset="-78"/>
              </a:rPr>
              <a:t>B1</a:t>
            </a:r>
            <a:endParaRPr lang="fa-IR" sz="2000" dirty="0" smtClean="0">
              <a:cs typeface="B Nazanin" panose="00000400000000000000" pitchFamily="2" charset="-78"/>
            </a:endParaRPr>
          </a:p>
          <a:p>
            <a:pPr algn="r" rtl="1">
              <a:lnSpc>
                <a:spcPct val="250000"/>
              </a:lnSpc>
            </a:pPr>
            <a:r>
              <a:rPr lang="fa-IR" sz="2000" dirty="0" smtClean="0">
                <a:cs typeface="B Nazanin" panose="00000400000000000000" pitchFamily="2" charset="-78"/>
              </a:rPr>
              <a:t>بنتونیت </a:t>
            </a:r>
            <a:r>
              <a:rPr lang="en-US" sz="2000" dirty="0" smtClean="0">
                <a:cs typeface="B Nazanin" panose="00000400000000000000" pitchFamily="2" charset="-78"/>
              </a:rPr>
              <a:t>F</a:t>
            </a:r>
            <a:r>
              <a:rPr lang="fa-IR" sz="2000" dirty="0" smtClean="0">
                <a:cs typeface="B Nazanin" panose="00000400000000000000" pitchFamily="2" charset="-78"/>
              </a:rPr>
              <a:t> هفته اول</a:t>
            </a:r>
            <a:r>
              <a:rPr lang="en-US" sz="2000" dirty="0" smtClean="0">
                <a:cs typeface="B Nazanin" panose="00000400000000000000" pitchFamily="2" charset="-78"/>
              </a:rPr>
              <a:t>12%</a:t>
            </a:r>
            <a:r>
              <a:rPr lang="fa-IR" sz="2000" dirty="0" smtClean="0">
                <a:cs typeface="B Nazanin" panose="00000400000000000000" pitchFamily="2" charset="-78"/>
              </a:rPr>
              <a:t> هفته دوم 6/3٪ جذب دارند</a:t>
            </a:r>
          </a:p>
          <a:p>
            <a:pPr algn="r" rtl="1">
              <a:lnSpc>
                <a:spcPct val="250000"/>
              </a:lnSpc>
            </a:pPr>
            <a:r>
              <a:rPr lang="fa-IR" sz="2000" dirty="0" smtClean="0">
                <a:cs typeface="B Nazanin" panose="00000400000000000000" pitchFamily="2" charset="-78"/>
              </a:rPr>
              <a:t>بنتونیت </a:t>
            </a:r>
            <a:r>
              <a:rPr lang="en-US" sz="2000" dirty="0" smtClean="0">
                <a:cs typeface="B Nazanin" panose="00000400000000000000" pitchFamily="2" charset="-78"/>
              </a:rPr>
              <a:t>M</a:t>
            </a:r>
            <a:r>
              <a:rPr lang="fa-IR" sz="2000" dirty="0" smtClean="0">
                <a:cs typeface="B Nazanin" panose="00000400000000000000" pitchFamily="2" charset="-78"/>
              </a:rPr>
              <a:t> هفته اول3/8٪ هفته دوم 3/8٪ جذب دارند </a:t>
            </a:r>
            <a:endParaRPr lang="en-US" sz="20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23311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9" y="494138"/>
            <a:ext cx="4340180" cy="46445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901" y="653131"/>
            <a:ext cx="4147343" cy="457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48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1872" y="167426"/>
            <a:ext cx="5288925" cy="798490"/>
          </a:xfrm>
        </p:spPr>
        <p:txBody>
          <a:bodyPr/>
          <a:lstStyle/>
          <a:p>
            <a:r>
              <a:rPr lang="fa-IR" dirty="0" smtClean="0"/>
              <a:t>بنتونیت در تصفیه و رنگبری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659" y="965916"/>
            <a:ext cx="6347714" cy="4507604"/>
          </a:xfrm>
        </p:spPr>
        <p:txBody>
          <a:bodyPr>
            <a:noAutofit/>
          </a:bodyPr>
          <a:lstStyle/>
          <a:p>
            <a:pPr algn="r" rtl="1">
              <a:lnSpc>
                <a:spcPct val="250000"/>
              </a:lnSpc>
              <a:buFont typeface="Wingdings" panose="05000000000000000000" pitchFamily="2" charset="2"/>
              <a:buChar char="ü"/>
            </a:pPr>
            <a:r>
              <a:rPr lang="fa-IR" sz="2000" dirty="0" smtClean="0">
                <a:cs typeface="B Nazanin" panose="00000400000000000000" pitchFamily="2" charset="-78"/>
              </a:rPr>
              <a:t>تصفیه شربت خام نیشکر از رنگ ها</a:t>
            </a:r>
            <a:endParaRPr lang="en-US" sz="2000" dirty="0" smtClean="0">
              <a:cs typeface="B Nazanin" panose="00000400000000000000" pitchFamily="2" charset="-78"/>
            </a:endParaRPr>
          </a:p>
          <a:p>
            <a:pPr algn="r" rtl="1">
              <a:lnSpc>
                <a:spcPct val="250000"/>
              </a:lnSpc>
              <a:buFont typeface="Wingdings" panose="05000000000000000000" pitchFamily="2" charset="2"/>
              <a:buChar char="ü"/>
            </a:pPr>
            <a:r>
              <a:rPr lang="fa-IR" sz="2000" dirty="0" smtClean="0">
                <a:cs typeface="B Nazanin" panose="00000400000000000000" pitchFamily="2" charset="-78"/>
              </a:rPr>
              <a:t>خاک رنگبر در رنگبری روغن نباتی</a:t>
            </a:r>
          </a:p>
          <a:p>
            <a:pPr algn="r" rtl="1">
              <a:lnSpc>
                <a:spcPct val="250000"/>
              </a:lnSpc>
              <a:buFont typeface="Wingdings" panose="05000000000000000000" pitchFamily="2" charset="2"/>
              <a:buChar char="ü"/>
            </a:pPr>
            <a:r>
              <a:rPr lang="fa-IR" sz="2000" dirty="0" smtClean="0">
                <a:cs typeface="B Nazanin" panose="00000400000000000000" pitchFamily="2" charset="-78"/>
              </a:rPr>
              <a:t>جذب مس و نیکل از محلولهای آبی</a:t>
            </a:r>
          </a:p>
          <a:p>
            <a:pPr algn="r" rtl="1">
              <a:lnSpc>
                <a:spcPct val="250000"/>
              </a:lnSpc>
              <a:buFont typeface="Wingdings" panose="05000000000000000000" pitchFamily="2" charset="2"/>
              <a:buChar char="ü"/>
            </a:pPr>
            <a:r>
              <a:rPr lang="fa-IR" sz="2000" dirty="0" smtClean="0">
                <a:cs typeface="B Nazanin" panose="00000400000000000000" pitchFamily="2" charset="-78"/>
              </a:rPr>
              <a:t>حذف سولفات از محیط های آبی</a:t>
            </a:r>
          </a:p>
          <a:p>
            <a:pPr algn="r" rtl="1">
              <a:lnSpc>
                <a:spcPct val="250000"/>
              </a:lnSpc>
              <a:buFont typeface="Wingdings" panose="05000000000000000000" pitchFamily="2" charset="2"/>
              <a:buChar char="ü"/>
            </a:pPr>
            <a:r>
              <a:rPr lang="fa-IR" sz="2000" dirty="0" smtClean="0">
                <a:cs typeface="B Nazanin" panose="00000400000000000000" pitchFamily="2" charset="-78"/>
              </a:rPr>
              <a:t>حذف یونهای سرب و آرسنیک از محلول های آبی</a:t>
            </a:r>
            <a:endParaRPr lang="en-US" sz="20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5715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296" y="141669"/>
            <a:ext cx="6010142" cy="739302"/>
          </a:xfrm>
        </p:spPr>
        <p:txBody>
          <a:bodyPr/>
          <a:lstStyle/>
          <a:p>
            <a:pPr algn="ctr" rtl="1"/>
            <a:r>
              <a:rPr lang="fa-IR" dirty="0" smtClean="0"/>
              <a:t>بنتونیت در تصفیه فاضلاب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9548" y="1249251"/>
            <a:ext cx="5447764" cy="3219718"/>
          </a:xfrm>
        </p:spPr>
        <p:txBody>
          <a:bodyPr>
            <a:normAutofit/>
          </a:bodyPr>
          <a:lstStyle/>
          <a:p>
            <a:pPr algn="r" rtl="1"/>
            <a:r>
              <a:rPr lang="fa-IR" sz="2000" dirty="0" smtClean="0">
                <a:cs typeface="B Nazanin" panose="00000400000000000000" pitchFamily="2" charset="-78"/>
              </a:rPr>
              <a:t>بنتونیت جاذب خوبی برای کاهش</a:t>
            </a:r>
            <a:r>
              <a:rPr lang="en-US" sz="2000" dirty="0" smtClean="0">
                <a:cs typeface="B Nazanin" panose="00000400000000000000" pitchFamily="2" charset="-78"/>
              </a:rPr>
              <a:t>COD</a:t>
            </a:r>
            <a:r>
              <a:rPr lang="fa-IR" sz="2000" dirty="0" smtClean="0">
                <a:cs typeface="B Nazanin" panose="00000400000000000000" pitchFamily="2" charset="-78"/>
              </a:rPr>
              <a:t> به میزان </a:t>
            </a:r>
            <a:r>
              <a:rPr lang="en-US" sz="2000" dirty="0" smtClean="0">
                <a:cs typeface="B Nazanin" panose="00000400000000000000" pitchFamily="2" charset="-78"/>
              </a:rPr>
              <a:t>75%</a:t>
            </a:r>
            <a:endParaRPr lang="fa-IR" sz="2000" dirty="0" smtClean="0">
              <a:cs typeface="B Nazanin" panose="00000400000000000000" pitchFamily="2" charset="-78"/>
            </a:endParaRPr>
          </a:p>
          <a:p>
            <a:pPr algn="r" rtl="1"/>
            <a:r>
              <a:rPr lang="fa-IR" sz="2000" dirty="0" smtClean="0">
                <a:cs typeface="B Nazanin" panose="00000400000000000000" pitchFamily="2" charset="-78"/>
              </a:rPr>
              <a:t>در </a:t>
            </a:r>
            <a:r>
              <a:rPr lang="en-US" sz="2000" dirty="0" smtClean="0">
                <a:cs typeface="B Nazanin" panose="00000400000000000000" pitchFamily="2" charset="-78"/>
              </a:rPr>
              <a:t>pH=3.7</a:t>
            </a:r>
            <a:r>
              <a:rPr lang="fa-IR" sz="2000" dirty="0" smtClean="0">
                <a:cs typeface="B Nazanin" panose="00000400000000000000" pitchFamily="2" charset="-78"/>
              </a:rPr>
              <a:t> و مقدار </a:t>
            </a:r>
            <a:r>
              <a:rPr lang="en-US" sz="2000" dirty="0" smtClean="0">
                <a:cs typeface="B Nazanin" panose="00000400000000000000" pitchFamily="2" charset="-78"/>
              </a:rPr>
              <a:t>ppm</a:t>
            </a:r>
            <a:r>
              <a:rPr lang="fa-IR" sz="2000" dirty="0">
                <a:cs typeface="B Nazanin" panose="00000400000000000000" pitchFamily="2" charset="-78"/>
              </a:rPr>
              <a:t> </a:t>
            </a:r>
            <a:r>
              <a:rPr lang="en-US" sz="2000" dirty="0" smtClean="0">
                <a:cs typeface="B Nazanin" panose="00000400000000000000" pitchFamily="2" charset="-78"/>
              </a:rPr>
              <a:t>400</a:t>
            </a:r>
            <a:r>
              <a:rPr lang="fa-IR" sz="2000" dirty="0" smtClean="0">
                <a:cs typeface="B Nazanin" panose="00000400000000000000" pitchFamily="2" charset="-78"/>
              </a:rPr>
              <a:t> بهترین جذب </a:t>
            </a:r>
          </a:p>
          <a:p>
            <a:pPr algn="r" rtl="1"/>
            <a:r>
              <a:rPr lang="fa-IR" sz="2000" dirty="0" smtClean="0">
                <a:cs typeface="B Nazanin" panose="00000400000000000000" pitchFamily="2" charset="-78"/>
              </a:rPr>
              <a:t>بهترین جاذب ترکیبی بنتونیت – زئولیت</a:t>
            </a:r>
          </a:p>
          <a:p>
            <a:pPr algn="r" rtl="1"/>
            <a:endParaRPr lang="en-US" sz="2000" dirty="0">
              <a:cs typeface="B Nazanin" panose="00000400000000000000" pitchFamily="2" charset="-78"/>
            </a:endParaRPr>
          </a:p>
        </p:txBody>
      </p:sp>
      <p:pic>
        <p:nvPicPr>
          <p:cNvPr id="1026" name="Picture 2" descr="http://www.zistpalayesh.ir/uploads/catalogues_images/backup/9a125db0c9a1cc0deacfacf754754c2a_-_2011_05_31_10.22.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64" y="2951729"/>
            <a:ext cx="4833573" cy="303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0425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1" y="656823"/>
            <a:ext cx="7443217" cy="500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79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81" y="463232"/>
            <a:ext cx="6119278" cy="294363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47" y="3175049"/>
            <a:ext cx="6877318" cy="339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947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893" y="223234"/>
            <a:ext cx="3201213" cy="26832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92" y="2984287"/>
            <a:ext cx="3517991" cy="25895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52" y="188311"/>
            <a:ext cx="3517990" cy="27531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642" y="2906498"/>
            <a:ext cx="3291713" cy="266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417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0"/>
            <a:ext cx="6347713" cy="1017431"/>
          </a:xfrm>
        </p:spPr>
        <p:txBody>
          <a:bodyPr/>
          <a:lstStyle/>
          <a:p>
            <a:pPr algn="ctr" rtl="1"/>
            <a:r>
              <a:rPr lang="fa-IR" dirty="0" smtClean="0"/>
              <a:t>بنتونیت در جذب </a:t>
            </a:r>
            <a:r>
              <a:rPr lang="en-US" dirty="0" smtClean="0"/>
              <a:t>Ca</a:t>
            </a:r>
            <a:r>
              <a:rPr lang="fa-IR" dirty="0" smtClean="0"/>
              <a:t> و </a:t>
            </a:r>
            <a:r>
              <a:rPr lang="en-US" dirty="0" smtClean="0"/>
              <a:t>Mg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599" y="1506828"/>
            <a:ext cx="6347713" cy="3490175"/>
          </a:xfrm>
        </p:spPr>
        <p:txBody>
          <a:bodyPr>
            <a:noAutofit/>
          </a:bodyPr>
          <a:lstStyle/>
          <a:p>
            <a:pPr marL="0" indent="0" algn="r" rtl="1">
              <a:lnSpc>
                <a:spcPct val="200000"/>
              </a:lnSpc>
              <a:buNone/>
            </a:pPr>
            <a:r>
              <a:rPr lang="fa-IR" sz="2000" dirty="0" smtClean="0">
                <a:cs typeface="B Nazanin" panose="00000400000000000000" pitchFamily="2" charset="-78"/>
              </a:rPr>
              <a:t>افزایش میزان بنتونیت   </a:t>
            </a:r>
            <a:r>
              <a:rPr lang="en-US" sz="2000" dirty="0" smtClean="0">
                <a:cs typeface="B Nazanin" panose="00000400000000000000" pitchFamily="2" charset="-78"/>
              </a:rPr>
              <a:t>       </a:t>
            </a:r>
            <a:r>
              <a:rPr lang="fa-IR" sz="2000" dirty="0" smtClean="0">
                <a:cs typeface="B Nazanin" panose="00000400000000000000" pitchFamily="2" charset="-78"/>
              </a:rPr>
              <a:t>        افزایش حذف کلسیم و منیزیم</a:t>
            </a:r>
          </a:p>
          <a:p>
            <a:pPr marL="0" indent="0" algn="r" rtl="1">
              <a:lnSpc>
                <a:spcPct val="250000"/>
              </a:lnSpc>
              <a:buNone/>
            </a:pPr>
            <a:r>
              <a:rPr lang="fa-IR" sz="2000" dirty="0" smtClean="0">
                <a:cs typeface="B Nazanin" panose="00000400000000000000" pitchFamily="2" charset="-78"/>
              </a:rPr>
              <a:t>افزایش غلظت محلول  </a:t>
            </a:r>
            <a:r>
              <a:rPr lang="en-US" sz="2000" dirty="0" smtClean="0">
                <a:cs typeface="B Nazanin" panose="00000400000000000000" pitchFamily="2" charset="-78"/>
              </a:rPr>
              <a:t>     </a:t>
            </a:r>
            <a:r>
              <a:rPr lang="fa-IR" sz="2000" dirty="0" smtClean="0">
                <a:cs typeface="B Nazanin" panose="00000400000000000000" pitchFamily="2" charset="-78"/>
              </a:rPr>
              <a:t>           افزایش ظرفیت جذب</a:t>
            </a:r>
          </a:p>
          <a:p>
            <a:pPr marL="0" indent="0" algn="r" rtl="1">
              <a:lnSpc>
                <a:spcPct val="250000"/>
              </a:lnSpc>
              <a:buNone/>
            </a:pPr>
            <a:r>
              <a:rPr lang="fa-IR" sz="2000" dirty="0" smtClean="0">
                <a:cs typeface="B Nazanin" panose="00000400000000000000" pitchFamily="2" charset="-78"/>
              </a:rPr>
              <a:t>افزایش </a:t>
            </a:r>
            <a:r>
              <a:rPr lang="en-US" sz="2000" dirty="0" smtClean="0">
                <a:cs typeface="B Nazanin" panose="00000400000000000000" pitchFamily="2" charset="-78"/>
              </a:rPr>
              <a:t>       pH</a:t>
            </a:r>
            <a:r>
              <a:rPr lang="fa-IR" sz="2000" dirty="0" smtClean="0">
                <a:cs typeface="B Nazanin" panose="00000400000000000000" pitchFamily="2" charset="-78"/>
              </a:rPr>
              <a:t>                          افزایش خاصیت تبادلی یونی</a:t>
            </a:r>
          </a:p>
          <a:p>
            <a:pPr marL="0" indent="0" algn="r" rtl="1">
              <a:lnSpc>
                <a:spcPct val="250000"/>
              </a:lnSpc>
              <a:buNone/>
            </a:pPr>
            <a:r>
              <a:rPr lang="fa-IR" sz="2000" dirty="0" smtClean="0">
                <a:cs typeface="B Nazanin" panose="00000400000000000000" pitchFamily="2" charset="-78"/>
              </a:rPr>
              <a:t>کاهش وزن بنتونیت</a:t>
            </a:r>
            <a:r>
              <a:rPr lang="en-US" sz="2000" dirty="0" smtClean="0">
                <a:cs typeface="B Nazanin" panose="00000400000000000000" pitchFamily="2" charset="-78"/>
              </a:rPr>
              <a:t>     </a:t>
            </a:r>
            <a:r>
              <a:rPr lang="fa-IR" sz="2000" dirty="0" smtClean="0">
                <a:cs typeface="B Nazanin" panose="00000400000000000000" pitchFamily="2" charset="-78"/>
              </a:rPr>
              <a:t>               افزایش ظرفیت جذب</a:t>
            </a:r>
          </a:p>
          <a:p>
            <a:pPr marL="0" indent="0" algn="r" rtl="1">
              <a:lnSpc>
                <a:spcPct val="250000"/>
              </a:lnSpc>
              <a:buNone/>
            </a:pPr>
            <a:endParaRPr lang="fa-IR" sz="2000" dirty="0">
              <a:cs typeface="B Nazanin" panose="00000400000000000000" pitchFamily="2" charset="-78"/>
            </a:endParaRPr>
          </a:p>
        </p:txBody>
      </p:sp>
      <p:sp>
        <p:nvSpPr>
          <p:cNvPr id="13" name="Left Arrow 12"/>
          <p:cNvSpPr/>
          <p:nvPr/>
        </p:nvSpPr>
        <p:spPr>
          <a:xfrm>
            <a:off x="4095480" y="1828800"/>
            <a:ext cx="746976" cy="20611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Arrow 13"/>
          <p:cNvSpPr/>
          <p:nvPr/>
        </p:nvSpPr>
        <p:spPr>
          <a:xfrm flipV="1">
            <a:off x="4172754" y="2659529"/>
            <a:ext cx="811368" cy="29621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Arrow 14"/>
          <p:cNvSpPr/>
          <p:nvPr/>
        </p:nvSpPr>
        <p:spPr>
          <a:xfrm>
            <a:off x="4095479" y="3580361"/>
            <a:ext cx="1596981" cy="23181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eft Arrow 15"/>
          <p:cNvSpPr/>
          <p:nvPr/>
        </p:nvSpPr>
        <p:spPr>
          <a:xfrm>
            <a:off x="4172754" y="4443240"/>
            <a:ext cx="1017431" cy="23181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781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274746"/>
            <a:ext cx="6347713" cy="1320800"/>
          </a:xfrm>
        </p:spPr>
        <p:txBody>
          <a:bodyPr/>
          <a:lstStyle/>
          <a:p>
            <a:pPr algn="ctr" rtl="1">
              <a:lnSpc>
                <a:spcPct val="100000"/>
              </a:lnSpc>
            </a:pPr>
            <a:r>
              <a:rPr lang="fa-IR" b="1" dirty="0" smtClean="0"/>
              <a:t>تاریخچه بنتونیت</a:t>
            </a:r>
            <a:endParaRPr lang="en-US" b="1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8478" y="935146"/>
            <a:ext cx="7369130" cy="3241804"/>
          </a:xfrm>
        </p:spPr>
        <p:txBody>
          <a:bodyPr>
            <a:normAutofit/>
          </a:bodyPr>
          <a:lstStyle/>
          <a:p>
            <a:pPr algn="r" rtl="1">
              <a:lnSpc>
                <a:spcPct val="250000"/>
              </a:lnSpc>
              <a:buFont typeface="Wingdings" panose="05000000000000000000" pitchFamily="2" charset="2"/>
              <a:buChar char="ü"/>
            </a:pPr>
            <a:r>
              <a:rPr lang="fa-IR" sz="2000" i="1" dirty="0" smtClean="0">
                <a:solidFill>
                  <a:srgbClr val="000000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کشف شده توسط دانشمندی به نام نایت در سال1898</a:t>
            </a:r>
            <a:r>
              <a:rPr lang="fa-IR" sz="2000" i="1" dirty="0">
                <a:solidFill>
                  <a:srgbClr val="000000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 </a:t>
            </a:r>
            <a:r>
              <a:rPr lang="fa-IR" sz="2000" i="1" dirty="0" smtClean="0">
                <a:solidFill>
                  <a:srgbClr val="000000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درایالت وایومینگ</a:t>
            </a:r>
            <a:endParaRPr lang="en-US" sz="2000" i="1" dirty="0" smtClean="0">
              <a:solidFill>
                <a:srgbClr val="000000"/>
              </a:solidFill>
              <a:latin typeface="arial" panose="020B0604020202020204" pitchFamily="34" charset="0"/>
              <a:cs typeface="B Nazanin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بنتونیت نوع رس ریزدانه است که حداقل حاوی 85 درصد مونت‏موریلنیت باشد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Mitra" panose="00000400000000000000" pitchFamily="2" charset="-78"/>
              </a:rPr>
              <a:t>.</a:t>
            </a:r>
          </a:p>
          <a:p>
            <a:pPr algn="r" rtl="1">
              <a:buFont typeface="Wingdings" panose="05000000000000000000" pitchFamily="2" charset="2"/>
              <a:buChar char="ü"/>
            </a:pPr>
            <a:endParaRPr lang="en-US" sz="2000" i="1" dirty="0">
              <a:cs typeface="B Nazanin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15" y="2834476"/>
            <a:ext cx="3515933" cy="37208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0783" y="3115616"/>
            <a:ext cx="4381021" cy="316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438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56" y="167426"/>
            <a:ext cx="3786389" cy="3320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271" y="167425"/>
            <a:ext cx="3026536" cy="3320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03" y="3733951"/>
            <a:ext cx="5668442" cy="295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797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28790"/>
            <a:ext cx="6347713" cy="734096"/>
          </a:xfrm>
        </p:spPr>
        <p:txBody>
          <a:bodyPr/>
          <a:lstStyle/>
          <a:p>
            <a:pPr algn="ctr" rtl="1"/>
            <a:r>
              <a:rPr lang="fa-IR" dirty="0" smtClean="0"/>
              <a:t>حذف رنگ قرمز عمومی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140" y="949579"/>
            <a:ext cx="5643667" cy="154179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9" y="2829640"/>
            <a:ext cx="3751874" cy="31627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815" y="2745781"/>
            <a:ext cx="2895352" cy="333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03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277" y="0"/>
            <a:ext cx="6455036" cy="798490"/>
          </a:xfrm>
        </p:spPr>
        <p:txBody>
          <a:bodyPr/>
          <a:lstStyle/>
          <a:p>
            <a:pPr algn="ctr" rtl="1"/>
            <a:r>
              <a:rPr lang="fa-IR" dirty="0" smtClean="0"/>
              <a:t>بنتونیت در گندله سازی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74124" y="1146220"/>
            <a:ext cx="6347714" cy="6820451"/>
          </a:xfrm>
        </p:spPr>
        <p:txBody>
          <a:bodyPr/>
          <a:lstStyle/>
          <a:p>
            <a:pPr algn="r" rtl="1"/>
            <a:r>
              <a:rPr lang="fa-IR" dirty="0" smtClean="0"/>
              <a:t>بنتونیت ماده ای است که با جذب آب باعث افزایش خاصیت پلاسیسیته و افزایش کشش سطحی و افزایش استحکام شود.</a:t>
            </a:r>
            <a:endParaRPr lang="en-US" dirty="0"/>
          </a:p>
        </p:txBody>
      </p:sp>
      <p:pic>
        <p:nvPicPr>
          <p:cNvPr id="1028" name="Picture 4" descr="http://www.chadormalu.com/photo/news/0d2336f3864444a0878a56f6401b46a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124" y="2276272"/>
            <a:ext cx="4733925" cy="295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0891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19" y="3086456"/>
            <a:ext cx="5020376" cy="25911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24" y="572108"/>
            <a:ext cx="3998900" cy="211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1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4780"/>
            <a:ext cx="5726807" cy="692347"/>
          </a:xfrm>
        </p:spPr>
        <p:txBody>
          <a:bodyPr/>
          <a:lstStyle/>
          <a:p>
            <a:pPr algn="ctr" rtl="1"/>
            <a:r>
              <a:rPr lang="fa-IR" dirty="0" smtClean="0"/>
              <a:t>بنتونیت در نقش کاتالیزور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837128"/>
            <a:ext cx="6347714" cy="5204236"/>
          </a:xfrm>
        </p:spPr>
        <p:txBody>
          <a:bodyPr/>
          <a:lstStyle/>
          <a:p>
            <a:pPr algn="r" rtl="1"/>
            <a:r>
              <a:rPr lang="fa-IR" dirty="0" smtClean="0"/>
              <a:t>تبدیل گلوکز به اسیدهای آلی با استفاده از کاتالیزور بنتونیت:</a:t>
            </a:r>
          </a:p>
          <a:p>
            <a:pPr algn="r" rtl="1"/>
            <a:endParaRPr lang="fa-IR" dirty="0"/>
          </a:p>
          <a:p>
            <a:pPr algn="r" rtl="1"/>
            <a:r>
              <a:rPr lang="fa-IR" dirty="0" smtClean="0"/>
              <a:t>افزایش بازده تولید لاکتیک اسید از 5٪ به 11٪</a:t>
            </a:r>
          </a:p>
          <a:p>
            <a:pPr marL="0" indent="0" algn="r" rtl="1">
              <a:buNone/>
            </a:pPr>
            <a:endParaRPr lang="fa-IR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794" y="2245317"/>
            <a:ext cx="7006107" cy="412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88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57" y="231820"/>
            <a:ext cx="6851560" cy="30909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521" y="3425780"/>
            <a:ext cx="5073432" cy="289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01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218941"/>
            <a:ext cx="6347713" cy="901521"/>
          </a:xfrm>
        </p:spPr>
        <p:txBody>
          <a:bodyPr/>
          <a:lstStyle/>
          <a:p>
            <a:pPr algn="ctr" rtl="1"/>
            <a:r>
              <a:rPr lang="fa-IR" dirty="0" smtClean="0"/>
              <a:t>بنتونیت در گل حفاری: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599" y="1120462"/>
            <a:ext cx="6347714" cy="4920901"/>
          </a:xfrm>
        </p:spPr>
        <p:txBody>
          <a:bodyPr/>
          <a:lstStyle/>
          <a:p>
            <a:pPr algn="r" rtl="1">
              <a:buFont typeface="Wingdings" panose="05000000000000000000" pitchFamily="2" charset="2"/>
              <a:buChar char="ü"/>
            </a:pPr>
            <a:r>
              <a:rPr lang="fa-IR" dirty="0" smtClean="0"/>
              <a:t>سرد و لغزان کردن مته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dirty="0" smtClean="0"/>
              <a:t>تمیز کردن ته </a:t>
            </a:r>
            <a:r>
              <a:rPr lang="fa-IR" sz="2000" dirty="0" smtClean="0">
                <a:cs typeface="B Nazanin" panose="00000400000000000000" pitchFamily="2" charset="-78"/>
              </a:rPr>
              <a:t>چاه</a:t>
            </a:r>
            <a:r>
              <a:rPr lang="fa-IR" dirty="0" smtClean="0"/>
              <a:t> و مته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dirty="0" smtClean="0"/>
              <a:t>پوشاندن شکاف ها </a:t>
            </a:r>
            <a:endParaRPr lang="en-US" dirty="0"/>
          </a:p>
        </p:txBody>
      </p:sp>
      <p:pic>
        <p:nvPicPr>
          <p:cNvPr id="1026" name="Picture 2" descr="http://uupload.ir/files/0hrz_%D8%A7%D8%AC%D8%B1%D8%A7%DB%8C_%DA%86%D8%A7%D9%87_%D8%A7%D8%B1%D8%AA,_%D8%B5%D8%AF%D9%88%D8%B1_%DA%AF%D9%88%D8%A7%D9%87%DB%8C_%D8%A7%D8%B1%D8%AA,_%D8%A8%D9%86%D8%AA%D9%88%D9%86%DB%8C%D8%AA,_%DA%86%D8%A7%D9%87_%D8%A7%D8%B1%D8%AA,_%D8%AA%D8%B3%D8%AA_%DA%86%D8%A7%D9%87_%D8%A7%D8%B1%D8%A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71" y="2446412"/>
            <a:ext cx="4995974" cy="376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3936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416" y="128790"/>
            <a:ext cx="6347713" cy="1184856"/>
          </a:xfrm>
        </p:spPr>
        <p:txBody>
          <a:bodyPr>
            <a:normAutofit fontScale="90000"/>
          </a:bodyPr>
          <a:lstStyle/>
          <a:p>
            <a:pPr algn="ctr" rtl="1"/>
            <a:r>
              <a:rPr lang="fa-IR" dirty="0" smtClean="0"/>
              <a:t>بنتونیت در لوازم آرایشی و داروسازی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223" y="1030309"/>
            <a:ext cx="6347714" cy="4365939"/>
          </a:xfrm>
        </p:spPr>
        <p:txBody>
          <a:bodyPr>
            <a:noAutofit/>
          </a:bodyPr>
          <a:lstStyle/>
          <a:p>
            <a:pPr algn="r" rtl="1">
              <a:lnSpc>
                <a:spcPct val="250000"/>
              </a:lnSpc>
            </a:pPr>
            <a:r>
              <a:rPr lang="fa-IR" sz="2000" dirty="0" smtClean="0">
                <a:cs typeface="B Nazanin" panose="00000400000000000000" pitchFamily="2" charset="-78"/>
              </a:rPr>
              <a:t>پودر بچه</a:t>
            </a:r>
          </a:p>
          <a:p>
            <a:pPr algn="r" rtl="1">
              <a:lnSpc>
                <a:spcPct val="250000"/>
              </a:lnSpc>
            </a:pPr>
            <a:r>
              <a:rPr lang="fa-IR" sz="2000" dirty="0" smtClean="0">
                <a:cs typeface="B Nazanin" panose="00000400000000000000" pitchFamily="2" charset="-78"/>
              </a:rPr>
              <a:t>کرم های ضد آفتاب</a:t>
            </a:r>
          </a:p>
          <a:p>
            <a:pPr algn="r" rtl="1">
              <a:lnSpc>
                <a:spcPct val="250000"/>
              </a:lnSpc>
            </a:pPr>
            <a:r>
              <a:rPr lang="fa-IR" sz="2000" dirty="0" smtClean="0">
                <a:cs typeface="B Nazanin" panose="00000400000000000000" pitchFamily="2" charset="-78"/>
              </a:rPr>
              <a:t>پودر سفید کننده</a:t>
            </a:r>
          </a:p>
          <a:p>
            <a:pPr algn="r" rtl="1">
              <a:lnSpc>
                <a:spcPct val="250000"/>
              </a:lnSpc>
            </a:pPr>
            <a:r>
              <a:rPr lang="fa-IR" sz="2000" dirty="0" smtClean="0">
                <a:cs typeface="B Nazanin" panose="00000400000000000000" pitchFamily="2" charset="-78"/>
              </a:rPr>
              <a:t>درمان معده درد </a:t>
            </a:r>
          </a:p>
          <a:p>
            <a:pPr algn="r" rtl="1">
              <a:lnSpc>
                <a:spcPct val="250000"/>
              </a:lnSpc>
            </a:pPr>
            <a:r>
              <a:rPr lang="fa-IR" sz="2000" dirty="0" smtClean="0">
                <a:cs typeface="B Nazanin" panose="00000400000000000000" pitchFamily="2" charset="-78"/>
              </a:rPr>
              <a:t>درمان مسمومیت ها</a:t>
            </a:r>
          </a:p>
          <a:p>
            <a:pPr algn="r" rtl="1">
              <a:lnSpc>
                <a:spcPct val="250000"/>
              </a:lnSpc>
            </a:pPr>
            <a:endParaRPr lang="en-US" sz="20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59683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6035900" cy="850006"/>
          </a:xfrm>
        </p:spPr>
        <p:txBody>
          <a:bodyPr/>
          <a:lstStyle/>
          <a:p>
            <a:pPr algn="ctr" rtl="1"/>
            <a:r>
              <a:rPr lang="fa-IR" dirty="0" smtClean="0"/>
              <a:t>بنتونیت و  محیط زیست: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249252"/>
            <a:ext cx="6347714" cy="4792112"/>
          </a:xfrm>
        </p:spPr>
        <p:txBody>
          <a:bodyPr>
            <a:normAutofit/>
          </a:bodyPr>
          <a:lstStyle/>
          <a:p>
            <a:pPr algn="r" rtl="1">
              <a:lnSpc>
                <a:spcPct val="300000"/>
              </a:lnSpc>
            </a:pPr>
            <a:r>
              <a:rPr lang="fa-IR" sz="2000" dirty="0" smtClean="0">
                <a:cs typeface="B Nazanin" panose="00000400000000000000" pitchFamily="2" charset="-78"/>
              </a:rPr>
              <a:t>استفاده از دیواره های آب بندی بنتونیتی</a:t>
            </a:r>
          </a:p>
          <a:p>
            <a:pPr algn="r" rtl="1">
              <a:lnSpc>
                <a:spcPct val="300000"/>
              </a:lnSpc>
            </a:pPr>
            <a:r>
              <a:rPr lang="fa-IR" sz="2000" dirty="0" smtClean="0">
                <a:cs typeface="B Nazanin" panose="00000400000000000000" pitchFamily="2" charset="-78"/>
              </a:rPr>
              <a:t>حذف سرب و مس </a:t>
            </a:r>
            <a:r>
              <a:rPr lang="fa-IR" sz="2000" dirty="0" smtClean="0">
                <a:cs typeface="B Nazanin" panose="00000400000000000000" pitchFamily="2" charset="-78"/>
              </a:rPr>
              <a:t>و</a:t>
            </a:r>
            <a:r>
              <a:rPr lang="en-US" sz="2000" dirty="0" smtClean="0">
                <a:cs typeface="B Nazanin" panose="00000400000000000000" pitchFamily="2" charset="-78"/>
              </a:rPr>
              <a:t> </a:t>
            </a:r>
            <a:r>
              <a:rPr lang="fa-IR" sz="2000" dirty="0" smtClean="0">
                <a:cs typeface="B Nazanin" panose="00000400000000000000" pitchFamily="2" charset="-78"/>
              </a:rPr>
              <a:t>نیکل </a:t>
            </a:r>
            <a:r>
              <a:rPr lang="fa-IR" sz="2000" dirty="0" smtClean="0">
                <a:cs typeface="B Nazanin" panose="00000400000000000000" pitchFamily="2" charset="-78"/>
              </a:rPr>
              <a:t>از آبهای باطله</a:t>
            </a:r>
          </a:p>
          <a:p>
            <a:pPr algn="r" rtl="1">
              <a:lnSpc>
                <a:spcPct val="300000"/>
              </a:lnSpc>
            </a:pPr>
            <a:r>
              <a:rPr lang="fa-IR" sz="2000" dirty="0" smtClean="0">
                <a:cs typeface="B Nazanin" panose="00000400000000000000" pitchFamily="2" charset="-78"/>
              </a:rPr>
              <a:t>کاهش آلاینده های فسفاته در آبهای آبزی پروری</a:t>
            </a:r>
          </a:p>
          <a:p>
            <a:pPr algn="r" rtl="1">
              <a:lnSpc>
                <a:spcPct val="300000"/>
              </a:lnSpc>
            </a:pPr>
            <a:endParaRPr lang="en-US" sz="20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68917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makanbin.com/lorestan/files/2013/09/-%D8%AA%D8%A7%D8%B1%DB%8C%D8%AE%DB%8C-%D8%AE%D8%B1%D9%85-%D8%A2%D8%A8%D8%A7%D8%AF-13783988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0152"/>
            <a:ext cx="9144000" cy="704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68192" y="115910"/>
            <a:ext cx="4846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3600" dirty="0" smtClean="0">
                <a:solidFill>
                  <a:schemeClr val="bg1"/>
                </a:solidFill>
              </a:rPr>
              <a:t>باتشکر از حضور گرمتان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43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4837" y="136032"/>
            <a:ext cx="3507498" cy="1004552"/>
          </a:xfrm>
        </p:spPr>
        <p:txBody>
          <a:bodyPr/>
          <a:lstStyle/>
          <a:p>
            <a:pPr algn="ctr" rtl="1"/>
            <a:r>
              <a:rPr lang="fa-IR" dirty="0" smtClean="0"/>
              <a:t>ساختمان بنتونیت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4254" y="968733"/>
            <a:ext cx="5207507" cy="730071"/>
          </a:xfrm>
        </p:spPr>
        <p:txBody>
          <a:bodyPr>
            <a:noAutofit/>
          </a:bodyPr>
          <a:lstStyle/>
          <a:p>
            <a:pPr algn="r" rtl="1">
              <a:buFont typeface="Wingdings" panose="05000000000000000000" pitchFamily="2" charset="2"/>
              <a:buChar char="v"/>
            </a:pPr>
            <a:r>
              <a:rPr lang="fa-IR" sz="2000" dirty="0" smtClean="0">
                <a:cs typeface="B Nazanin" panose="00000400000000000000" pitchFamily="2" charset="-78"/>
              </a:rPr>
              <a:t>یک فیلوسیلیکات آل</a:t>
            </a:r>
            <a:r>
              <a:rPr lang="fa-IR" sz="2000" dirty="0">
                <a:cs typeface="B Nazanin" panose="00000400000000000000" pitchFamily="2" charset="-78"/>
              </a:rPr>
              <a:t>و</a:t>
            </a:r>
            <a:r>
              <a:rPr lang="fa-IR" sz="2000" dirty="0" smtClean="0">
                <a:cs typeface="B Nazanin" panose="00000400000000000000" pitchFamily="2" charset="-78"/>
              </a:rPr>
              <a:t>مینیوم دار است.</a:t>
            </a:r>
            <a:endParaRPr lang="en-US" sz="2000" dirty="0" smtClean="0">
              <a:cs typeface="B Nazanin" panose="00000400000000000000" pitchFamily="2" charset="-78"/>
            </a:endParaRPr>
          </a:p>
          <a:p>
            <a:pPr marL="0" indent="0" algn="l">
              <a:buNone/>
            </a:pPr>
            <a:r>
              <a:rPr lang="fa-IR" sz="2000" dirty="0" smtClean="0">
                <a:cs typeface="B Nazanin" panose="00000400000000000000" pitchFamily="2" charset="-78"/>
              </a:rPr>
              <a:t>) </a:t>
            </a:r>
            <a:r>
              <a:rPr lang="en-US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Na,Ca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baseline="-25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0.33 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Al,Mg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n-US" sz="20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0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OH)</a:t>
            </a:r>
            <a:r>
              <a:rPr lang="en-US" sz="20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sz="2000" baseline="-25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639" y="2145135"/>
            <a:ext cx="6656418" cy="327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556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973" y="746975"/>
            <a:ext cx="6890798" cy="508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035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5911"/>
            <a:ext cx="7429499" cy="589209"/>
          </a:xfrm>
        </p:spPr>
        <p:txBody>
          <a:bodyPr>
            <a:normAutofit fontScale="90000"/>
          </a:bodyPr>
          <a:lstStyle/>
          <a:p>
            <a:pPr algn="ctr" rtl="1"/>
            <a:r>
              <a:rPr lang="fa-IR" dirty="0" smtClean="0"/>
              <a:t>مشخصات بنتونیت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214" y="1114823"/>
            <a:ext cx="6400803" cy="4667787"/>
          </a:xfrm>
        </p:spPr>
        <p:txBody>
          <a:bodyPr>
            <a:noAutofit/>
          </a:bodyPr>
          <a:lstStyle/>
          <a:p>
            <a:pPr algn="r" rtl="1">
              <a:lnSpc>
                <a:spcPct val="210000"/>
              </a:lnSpc>
              <a:buFont typeface="Wingdings" panose="05000000000000000000" pitchFamily="2" charset="2"/>
              <a:buChar char="v"/>
            </a:pPr>
            <a:r>
              <a:rPr lang="fa-IR" sz="2000" dirty="0" smtClean="0">
                <a:cs typeface="B Nazanin" panose="00000400000000000000" pitchFamily="2" charset="-78"/>
              </a:rPr>
              <a:t>خاصیت تبادل یونی بالا</a:t>
            </a:r>
          </a:p>
          <a:p>
            <a:pPr algn="r" rtl="1">
              <a:lnSpc>
                <a:spcPct val="210000"/>
              </a:lnSpc>
              <a:buFont typeface="Wingdings" panose="05000000000000000000" pitchFamily="2" charset="2"/>
              <a:buChar char="v"/>
            </a:pPr>
            <a:r>
              <a:rPr lang="fa-IR" sz="2000" dirty="0" smtClean="0">
                <a:cs typeface="B Nazanin" panose="00000400000000000000" pitchFamily="2" charset="-78"/>
              </a:rPr>
              <a:t>خاصیت متورم شدن</a:t>
            </a:r>
          </a:p>
          <a:p>
            <a:pPr algn="r" rtl="1">
              <a:lnSpc>
                <a:spcPct val="210000"/>
              </a:lnSpc>
              <a:buFont typeface="Wingdings" panose="05000000000000000000" pitchFamily="2" charset="2"/>
              <a:buChar char="v"/>
            </a:pPr>
            <a:r>
              <a:rPr lang="fa-IR" sz="2000" dirty="0" smtClean="0">
                <a:cs typeface="B Nazanin" panose="00000400000000000000" pitchFamily="2" charset="-78"/>
              </a:rPr>
              <a:t>سطح ویژه بزرگ</a:t>
            </a:r>
          </a:p>
          <a:p>
            <a:pPr algn="r" rtl="1">
              <a:lnSpc>
                <a:spcPct val="210000"/>
              </a:lnSpc>
              <a:buFont typeface="Wingdings" panose="05000000000000000000" pitchFamily="2" charset="2"/>
              <a:buChar char="v"/>
            </a:pPr>
            <a:r>
              <a:rPr lang="fa-IR" sz="2000" dirty="0" smtClean="0">
                <a:cs typeface="B Nazanin" panose="00000400000000000000" pitchFamily="2" charset="-78"/>
              </a:rPr>
              <a:t>متخلخل بودن</a:t>
            </a:r>
          </a:p>
          <a:p>
            <a:pPr algn="r" rtl="1">
              <a:lnSpc>
                <a:spcPct val="210000"/>
              </a:lnSpc>
              <a:buFont typeface="Wingdings" panose="05000000000000000000" pitchFamily="2" charset="2"/>
              <a:buChar char="v"/>
            </a:pPr>
            <a:r>
              <a:rPr lang="fa-IR" sz="2000" dirty="0" smtClean="0">
                <a:cs typeface="B Nazanin" panose="00000400000000000000" pitchFamily="2" charset="-78"/>
              </a:rPr>
              <a:t>چسبندگی بالا</a:t>
            </a:r>
          </a:p>
          <a:p>
            <a:pPr algn="r" rtl="1">
              <a:lnSpc>
                <a:spcPct val="210000"/>
              </a:lnSpc>
              <a:buFont typeface="Wingdings" panose="05000000000000000000" pitchFamily="2" charset="2"/>
              <a:buChar char="v"/>
            </a:pPr>
            <a:r>
              <a:rPr lang="fa-IR" sz="2000" dirty="0" smtClean="0">
                <a:cs typeface="B Nazanin" panose="00000400000000000000" pitchFamily="2" charset="-78"/>
              </a:rPr>
              <a:t>نرم بودن</a:t>
            </a:r>
          </a:p>
          <a:p>
            <a:pPr algn="r" rtl="1">
              <a:lnSpc>
                <a:spcPct val="210000"/>
              </a:lnSpc>
              <a:buFont typeface="Wingdings" panose="05000000000000000000" pitchFamily="2" charset="2"/>
              <a:buChar char="v"/>
            </a:pPr>
            <a:endParaRPr lang="en-US" sz="20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7518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725" y="167425"/>
            <a:ext cx="6637063" cy="821028"/>
          </a:xfrm>
        </p:spPr>
        <p:txBody>
          <a:bodyPr>
            <a:normAutofit/>
          </a:bodyPr>
          <a:lstStyle/>
          <a:p>
            <a:pPr algn="ctr" rtl="1"/>
            <a:r>
              <a:rPr lang="fa-IR" dirty="0" smtClean="0"/>
              <a:t>خواص فیزیکی و شیمیایی بنتونیت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8056" y="1266156"/>
            <a:ext cx="3301436" cy="4477822"/>
          </a:xfrm>
        </p:spPr>
        <p:txBody>
          <a:bodyPr>
            <a:noAutofit/>
          </a:bodyPr>
          <a:lstStyle/>
          <a:p>
            <a:pPr algn="r" rtl="1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fa-IR" sz="2000" dirty="0" smtClean="0">
                <a:cs typeface="B Nazanin" panose="00000400000000000000" pitchFamily="2" charset="-78"/>
              </a:rPr>
              <a:t>حالت فیزیکی جامد دارد</a:t>
            </a:r>
          </a:p>
          <a:p>
            <a:pPr algn="r" rtl="1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sz="2000" dirty="0" smtClean="0">
                <a:latin typeface="Arial" panose="020B0604020202020204" pitchFamily="34" charset="0"/>
                <a:cs typeface="B Nazanin" panose="00000400000000000000" pitchFamily="2" charset="-78"/>
              </a:rPr>
              <a:t>pH</a:t>
            </a:r>
            <a:r>
              <a:rPr lang="fa-IR" sz="2000" dirty="0">
                <a:latin typeface="Arial" panose="020B0604020202020204" pitchFamily="34" charset="0"/>
                <a:cs typeface="B Nazanin" panose="00000400000000000000" pitchFamily="2" charset="-78"/>
              </a:rPr>
              <a:t> </a:t>
            </a:r>
            <a:r>
              <a:rPr lang="fa-IR" sz="2000" dirty="0" smtClean="0">
                <a:latin typeface="Arial" panose="020B0604020202020204" pitchFamily="34" charset="0"/>
                <a:cs typeface="B Nazanin" panose="00000400000000000000" pitchFamily="2" charset="-78"/>
              </a:rPr>
              <a:t>بین 8.1 تا 10.5</a:t>
            </a:r>
          </a:p>
          <a:p>
            <a:pPr algn="r" rtl="1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fa-IR" sz="2000" dirty="0" smtClean="0">
                <a:latin typeface="Arial" panose="020B0604020202020204" pitchFamily="34" charset="0"/>
                <a:cs typeface="B Nazanin" panose="00000400000000000000" pitchFamily="2" charset="-78"/>
              </a:rPr>
              <a:t>وزن مخصوص</a:t>
            </a:r>
            <a:r>
              <a:rPr lang="en-US" sz="2000" dirty="0">
                <a:latin typeface="Arial" panose="020B0604020202020204" pitchFamily="34" charset="0"/>
                <a:cs typeface="B Nazanin" panose="00000400000000000000" pitchFamily="2" charset="-78"/>
              </a:rPr>
              <a:t>2.5 g/cc</a:t>
            </a:r>
            <a:endParaRPr lang="fa-IR" sz="2000" dirty="0" smtClean="0">
              <a:latin typeface="Arial" panose="020B0604020202020204" pitchFamily="34" charset="0"/>
              <a:cs typeface="B Nazanin" panose="00000400000000000000" pitchFamily="2" charset="-78"/>
            </a:endParaRPr>
          </a:p>
          <a:p>
            <a:pPr algn="r" rtl="1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fa-IR" sz="2000" dirty="0" smtClean="0">
                <a:cs typeface="B Nazanin" panose="00000400000000000000" pitchFamily="2" charset="-78"/>
              </a:rPr>
              <a:t>چگالی حجمی</a:t>
            </a:r>
            <a:r>
              <a:rPr lang="en-US" sz="2000" dirty="0">
                <a:latin typeface="Arial" panose="020B0604020202020204" pitchFamily="34" charset="0"/>
                <a:cs typeface="B Nazanin" panose="00000400000000000000" pitchFamily="2" charset="-78"/>
              </a:rPr>
              <a:t>1.18 </a:t>
            </a:r>
            <a:r>
              <a:rPr lang="en-US" sz="2000" dirty="0" smtClean="0">
                <a:latin typeface="Arial" panose="020B0604020202020204" pitchFamily="34" charset="0"/>
                <a:cs typeface="B Nazanin" panose="00000400000000000000" pitchFamily="2" charset="-78"/>
              </a:rPr>
              <a:t>g/cc</a:t>
            </a:r>
            <a:endParaRPr lang="fa-IR" sz="2000" dirty="0" smtClean="0">
              <a:latin typeface="Arial" panose="020B0604020202020204" pitchFamily="34" charset="0"/>
              <a:cs typeface="B Nazanin" panose="00000400000000000000" pitchFamily="2" charset="-78"/>
            </a:endParaRPr>
          </a:p>
          <a:p>
            <a:pPr algn="r" rtl="1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fa-IR" sz="2000" dirty="0" smtClean="0">
                <a:latin typeface="Arial" panose="020B0604020202020204" pitchFamily="34" charset="0"/>
                <a:cs typeface="B Nazanin" panose="00000400000000000000" pitchFamily="2" charset="-78"/>
              </a:rPr>
              <a:t>نقطه ذوب 1200درجه سانتی گراد</a:t>
            </a:r>
          </a:p>
          <a:p>
            <a:pPr algn="r" rtl="1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fa-IR" sz="2000" dirty="0" smtClean="0">
                <a:latin typeface="Arial" panose="020B0604020202020204" pitchFamily="34" charset="0"/>
                <a:cs typeface="B Nazanin" panose="00000400000000000000" pitchFamily="2" charset="-78"/>
              </a:rPr>
              <a:t>سازگاری با دیگر مواد</a:t>
            </a:r>
            <a:endParaRPr lang="en-US" sz="20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01289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1819" y="200426"/>
            <a:ext cx="4893972" cy="743755"/>
          </a:xfrm>
        </p:spPr>
        <p:txBody>
          <a:bodyPr/>
          <a:lstStyle/>
          <a:p>
            <a:pPr algn="ctr" rtl="1"/>
            <a:r>
              <a:rPr lang="fa-IR" dirty="0" smtClean="0"/>
              <a:t>تاثیر بنتونیت بر سلامت: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-12885" y="921646"/>
            <a:ext cx="7429499" cy="1010186"/>
          </a:xfrm>
        </p:spPr>
        <p:txBody>
          <a:bodyPr>
            <a:normAutofit fontScale="85000" lnSpcReduction="10000"/>
          </a:bodyPr>
          <a:lstStyle/>
          <a:p>
            <a:pPr algn="r" rtl="1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fa-IR" sz="2000" dirty="0">
                <a:cs typeface="B Nazanin" panose="00000400000000000000" pitchFamily="2" charset="-78"/>
              </a:rPr>
              <a:t>آژانس بين المللي سلامت جهاني سيليس متبلور را به عنوان ماده سرطانزامعرفي كرده </a:t>
            </a:r>
            <a:endParaRPr lang="en-US" sz="2000" dirty="0">
              <a:cs typeface="B Nazanin" panose="00000400000000000000" pitchFamily="2" charset="-78"/>
            </a:endParaRPr>
          </a:p>
        </p:txBody>
      </p:sp>
      <p:pic>
        <p:nvPicPr>
          <p:cNvPr id="1026" name="Picture 2" descr="http://fa.shafaqna.com/media/2016/04/7810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91" y="2253803"/>
            <a:ext cx="6146448" cy="3618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8140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1" y="0"/>
            <a:ext cx="4810644" cy="785611"/>
          </a:xfrm>
        </p:spPr>
        <p:txBody>
          <a:bodyPr/>
          <a:lstStyle/>
          <a:p>
            <a:pPr algn="ctr" rtl="1"/>
            <a:r>
              <a:rPr lang="fa-IR" dirty="0" smtClean="0"/>
              <a:t>اقتصاد بنتونیت:</a:t>
            </a:r>
            <a:endParaRPr lang="en-US" dirty="0"/>
          </a:p>
        </p:txBody>
      </p:sp>
      <p:pic>
        <p:nvPicPr>
          <p:cNvPr id="2050" name="Picture 2" descr="http://www.futuremarketinsights.com/editor_images/image/bentonite-market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062" y="1210614"/>
            <a:ext cx="5853832" cy="4539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4787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2443</TotalTime>
  <Words>589</Words>
  <Application>Microsoft Office PowerPoint</Application>
  <PresentationFormat>On-screen Show (4:3)</PresentationFormat>
  <Paragraphs>129</Paragraphs>
  <Slides>39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0" baseType="lpstr">
      <vt:lpstr>arial</vt:lpstr>
      <vt:lpstr>arial</vt:lpstr>
      <vt:lpstr>B Mitra</vt:lpstr>
      <vt:lpstr>B Nazanin</vt:lpstr>
      <vt:lpstr>Calibri</vt:lpstr>
      <vt:lpstr>Tahoma</vt:lpstr>
      <vt:lpstr>Times New Roman</vt:lpstr>
      <vt:lpstr>Trebuchet MS</vt:lpstr>
      <vt:lpstr>Wingdings</vt:lpstr>
      <vt:lpstr>Wingdings 3</vt:lpstr>
      <vt:lpstr>Facet</vt:lpstr>
      <vt:lpstr>PowerPoint Presentation</vt:lpstr>
      <vt:lpstr>PowerPoint Presentation</vt:lpstr>
      <vt:lpstr>تاریخچه بنتونیت</vt:lpstr>
      <vt:lpstr>ساختمان بنتونیت</vt:lpstr>
      <vt:lpstr>PowerPoint Presentation</vt:lpstr>
      <vt:lpstr>مشخصات بنتونیت</vt:lpstr>
      <vt:lpstr>خواص فیزیکی و شیمیایی بنتونیت</vt:lpstr>
      <vt:lpstr>تاثیر بنتونیت بر سلامت:</vt:lpstr>
      <vt:lpstr>اقتصاد بنتونیت:</vt:lpstr>
      <vt:lpstr>PowerPoint Presentation</vt:lpstr>
      <vt:lpstr>PowerPoint Presentation</vt:lpstr>
      <vt:lpstr>ذخایر عمده بنتونیت ایران:</vt:lpstr>
      <vt:lpstr>پیدایش و استخراج بنتونیت:</vt:lpstr>
      <vt:lpstr>PowerPoint Presentation</vt:lpstr>
      <vt:lpstr>مصارف بنتونیت:</vt:lpstr>
      <vt:lpstr>بنتونیت در کشاورزی:</vt:lpstr>
      <vt:lpstr>جذب علف کش استوکلر(acetochlor)</vt:lpstr>
      <vt:lpstr>PowerPoint Presentation</vt:lpstr>
      <vt:lpstr>جذب علف کش آترازین(Atrazine)</vt:lpstr>
      <vt:lpstr>PowerPoint Presentation</vt:lpstr>
      <vt:lpstr>بنتونیت در خوراک مرغ</vt:lpstr>
      <vt:lpstr>بنتونیت در جذب سم آفلاتوکسین</vt:lpstr>
      <vt:lpstr>PowerPoint Presentation</vt:lpstr>
      <vt:lpstr>بنتونیت در تصفیه و رنگبری</vt:lpstr>
      <vt:lpstr>بنتونیت در تصفیه فاضلاب</vt:lpstr>
      <vt:lpstr>PowerPoint Presentation</vt:lpstr>
      <vt:lpstr>PowerPoint Presentation</vt:lpstr>
      <vt:lpstr>PowerPoint Presentation</vt:lpstr>
      <vt:lpstr>بنتونیت در جذب Ca و Mg</vt:lpstr>
      <vt:lpstr>PowerPoint Presentation</vt:lpstr>
      <vt:lpstr>حذف رنگ قرمز عمومی</vt:lpstr>
      <vt:lpstr>بنتونیت در گندله سازی</vt:lpstr>
      <vt:lpstr>PowerPoint Presentation</vt:lpstr>
      <vt:lpstr>بنتونیت در نقش کاتالیزور</vt:lpstr>
      <vt:lpstr>PowerPoint Presentation</vt:lpstr>
      <vt:lpstr>بنتونیت در گل حفاری:</vt:lpstr>
      <vt:lpstr>بنتونیت در لوازم آرایشی و داروسازی</vt:lpstr>
      <vt:lpstr>بنتونیت و  محیط زیست: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Peyman</dc:creator>
  <cp:lastModifiedBy>Hassan S. Ghaziaskar</cp:lastModifiedBy>
  <cp:revision>99</cp:revision>
  <dcterms:created xsi:type="dcterms:W3CDTF">2016-07-26T12:49:03Z</dcterms:created>
  <dcterms:modified xsi:type="dcterms:W3CDTF">2016-09-16T08:20:46Z</dcterms:modified>
</cp:coreProperties>
</file>